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256" r:id="rId2"/>
    <p:sldId id="257" r:id="rId3"/>
    <p:sldId id="258" r:id="rId4"/>
    <p:sldId id="270" r:id="rId5"/>
    <p:sldId id="284" r:id="rId6"/>
    <p:sldId id="263" r:id="rId7"/>
    <p:sldId id="264" r:id="rId8"/>
    <p:sldId id="272" r:id="rId9"/>
    <p:sldId id="274" r:id="rId10"/>
    <p:sldId id="275" r:id="rId11"/>
    <p:sldId id="277" r:id="rId12"/>
    <p:sldId id="278" r:id="rId13"/>
    <p:sldId id="267" r:id="rId14"/>
    <p:sldId id="268" r:id="rId15"/>
    <p:sldId id="285" r:id="rId16"/>
    <p:sldId id="286" r:id="rId17"/>
    <p:sldId id="280" r:id="rId18"/>
    <p:sldId id="281" r:id="rId19"/>
    <p:sldId id="282" r:id="rId20"/>
    <p:sldId id="283"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0"/>
  </p:normalViewPr>
  <p:slideViewPr>
    <p:cSldViewPr snapToGrid="0" snapToObjects="1">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4924A-E8C5-B146-AAE0-CB8EFE1ADAD9}" type="datetimeFigureOut">
              <a:rPr lang="en-US" smtClean="0"/>
              <a:t>12/7/20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AEDE5-2CC9-384B-A64A-D86A2FC50BEF}" type="slidenum">
              <a:rPr lang="en-US" smtClean="0"/>
              <a:t>‹#›</a:t>
            </a:fld>
            <a:endParaRPr lang="en-US"/>
          </a:p>
        </p:txBody>
      </p:sp>
    </p:spTree>
    <p:extLst>
      <p:ext uri="{BB962C8B-B14F-4D97-AF65-F5344CB8AC3E}">
        <p14:creationId xmlns:p14="http://schemas.microsoft.com/office/powerpoint/2010/main" val="3076376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163104-BEEC-4456-AC10-C63AE8DA6904}" type="slidenum">
              <a:rPr lang="en-US" smtClean="0"/>
              <a:t>6</a:t>
            </a:fld>
            <a:endParaRPr lang="en-US"/>
          </a:p>
        </p:txBody>
      </p:sp>
    </p:spTree>
    <p:extLst>
      <p:ext uri="{BB962C8B-B14F-4D97-AF65-F5344CB8AC3E}">
        <p14:creationId xmlns:p14="http://schemas.microsoft.com/office/powerpoint/2010/main" val="3654174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163104-BEEC-4456-AC10-C63AE8DA6904}" type="slidenum">
              <a:rPr lang="en-US" smtClean="0"/>
              <a:t>15</a:t>
            </a:fld>
            <a:endParaRPr lang="en-US"/>
          </a:p>
        </p:txBody>
      </p:sp>
    </p:spTree>
    <p:extLst>
      <p:ext uri="{BB962C8B-B14F-4D97-AF65-F5344CB8AC3E}">
        <p14:creationId xmlns:p14="http://schemas.microsoft.com/office/powerpoint/2010/main" val="3354424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163104-BEEC-4456-AC10-C63AE8DA6904}" type="slidenum">
              <a:rPr lang="en-US" smtClean="0"/>
              <a:t>16</a:t>
            </a:fld>
            <a:endParaRPr lang="en-US"/>
          </a:p>
        </p:txBody>
      </p:sp>
    </p:spTree>
    <p:extLst>
      <p:ext uri="{BB962C8B-B14F-4D97-AF65-F5344CB8AC3E}">
        <p14:creationId xmlns:p14="http://schemas.microsoft.com/office/powerpoint/2010/main" val="8482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AEDE5-2CC9-384B-A64A-D86A2FC50BEF}" type="slidenum">
              <a:rPr lang="en-US" smtClean="0"/>
              <a:t>21</a:t>
            </a:fld>
            <a:endParaRPr lang="en-US"/>
          </a:p>
        </p:txBody>
      </p:sp>
    </p:spTree>
    <p:extLst>
      <p:ext uri="{BB962C8B-B14F-4D97-AF65-F5344CB8AC3E}">
        <p14:creationId xmlns:p14="http://schemas.microsoft.com/office/powerpoint/2010/main" val="1657979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12/7/20</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88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12/7/20</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66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12/7/20</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02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12/7/20</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749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12/7/20</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921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12/7/20</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268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12/7/20</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338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12/7/20</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45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12/7/20</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894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12/7/20</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564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12/7/20</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631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12/7/20</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007236839"/>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https://static4.arrow.com/-/media/arrow/images/products/0617/bb-black_img1.jpg"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mailto:debian@192.168.7.2"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omponents101.com/microcontrollers/arduino-uno" TargetMode="External"/><Relationship Id="rId7" Type="http://schemas.openxmlformats.org/officeDocument/2006/relationships/hyperlink" Target="https://components101.com/microcontrollers/beaglebone-black-pinout-datashe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martyncurrey.com/hm-10-bluetooth-4ble-modules/#:~:text=The%20HM%2D10%20is%20Bluetooth,over%20the%20serial%20UART%20connection" TargetMode="External"/><Relationship Id="rId5" Type="http://schemas.openxmlformats.org/officeDocument/2006/relationships/hyperlink" Target="https://circuitdigest.com/microcontroller-projects/how-to-use-arduino-and-hm-10-ble-module-to-control-led-with-android-app" TargetMode="External"/><Relationship Id="rId4" Type="http://schemas.openxmlformats.org/officeDocument/2006/relationships/hyperlink" Target="https://components101.com/wireless/hm-10-bluetooth-modul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2C516-3DBF-494D-B11E-6E7565A63621}"/>
              </a:ext>
            </a:extLst>
          </p:cNvPr>
          <p:cNvSpPr>
            <a:spLocks noGrp="1"/>
          </p:cNvSpPr>
          <p:nvPr>
            <p:ph type="ctrTitle"/>
          </p:nvPr>
        </p:nvSpPr>
        <p:spPr>
          <a:xfrm>
            <a:off x="1256275" y="3655371"/>
            <a:ext cx="9679449" cy="1463136"/>
          </a:xfrm>
        </p:spPr>
        <p:txBody>
          <a:bodyPr anchor="b">
            <a:noAutofit/>
          </a:bodyPr>
          <a:lstStyle/>
          <a:p>
            <a:r>
              <a:rPr lang="en-US" sz="4000" dirty="0">
                <a:solidFill>
                  <a:schemeClr val="bg1"/>
                </a:solidFill>
              </a:rPr>
              <a:t>Interfacing of Bluetooth Module with Arduino Uno and </a:t>
            </a:r>
            <a:r>
              <a:rPr lang="en-US" sz="4000" dirty="0" err="1">
                <a:solidFill>
                  <a:schemeClr val="bg1"/>
                </a:solidFill>
              </a:rPr>
              <a:t>Beaglebone</a:t>
            </a:r>
            <a:r>
              <a:rPr lang="en-US" sz="4000" dirty="0">
                <a:solidFill>
                  <a:schemeClr val="bg1"/>
                </a:solidFill>
              </a:rPr>
              <a:t> Black</a:t>
            </a:r>
          </a:p>
        </p:txBody>
      </p:sp>
      <p:sp>
        <p:nvSpPr>
          <p:cNvPr id="3" name="Subtitle 2">
            <a:extLst>
              <a:ext uri="{FF2B5EF4-FFF2-40B4-BE49-F238E27FC236}">
                <a16:creationId xmlns:a16="http://schemas.microsoft.com/office/drawing/2014/main" id="{B802CF9A-F208-E645-B222-16C298E02EE5}"/>
              </a:ext>
            </a:extLst>
          </p:cNvPr>
          <p:cNvSpPr>
            <a:spLocks noGrp="1"/>
          </p:cNvSpPr>
          <p:nvPr>
            <p:ph type="subTitle" idx="1"/>
          </p:nvPr>
        </p:nvSpPr>
        <p:spPr>
          <a:xfrm>
            <a:off x="1256275" y="5252936"/>
            <a:ext cx="9679449" cy="1033564"/>
          </a:xfrm>
        </p:spPr>
        <p:txBody>
          <a:bodyPr anchor="ctr">
            <a:noAutofit/>
          </a:bodyPr>
          <a:lstStyle/>
          <a:p>
            <a:pPr marL="342900" indent="-342900">
              <a:buFontTx/>
              <a:buChar char="-"/>
            </a:pPr>
            <a:r>
              <a:rPr lang="en-US" sz="2000" dirty="0">
                <a:solidFill>
                  <a:schemeClr val="bg1"/>
                </a:solidFill>
              </a:rPr>
              <a:t>Group 4</a:t>
            </a:r>
          </a:p>
          <a:p>
            <a:pPr marL="342900" indent="-342900">
              <a:buFontTx/>
              <a:buChar char="-"/>
            </a:pPr>
            <a:r>
              <a:rPr lang="en-US" sz="2000" dirty="0" err="1">
                <a:solidFill>
                  <a:schemeClr val="bg1"/>
                </a:solidFill>
              </a:rPr>
              <a:t>Varundeep</a:t>
            </a:r>
            <a:r>
              <a:rPr lang="en-US" sz="2000" dirty="0">
                <a:solidFill>
                  <a:schemeClr val="bg1"/>
                </a:solidFill>
              </a:rPr>
              <a:t> Singh</a:t>
            </a:r>
          </a:p>
          <a:p>
            <a:pPr marL="342900" indent="-342900">
              <a:buFontTx/>
              <a:buChar char="-"/>
            </a:pPr>
            <a:r>
              <a:rPr lang="en-US" sz="2000" dirty="0">
                <a:solidFill>
                  <a:schemeClr val="bg1"/>
                </a:solidFill>
              </a:rPr>
              <a:t>C0754247</a:t>
            </a:r>
          </a:p>
        </p:txBody>
      </p:sp>
      <p:pic>
        <p:nvPicPr>
          <p:cNvPr id="4" name="Picture 3">
            <a:extLst>
              <a:ext uri="{FF2B5EF4-FFF2-40B4-BE49-F238E27FC236}">
                <a16:creationId xmlns:a16="http://schemas.microsoft.com/office/drawing/2014/main" id="{77394E43-17DE-414B-A887-7005DFCC8532}"/>
              </a:ext>
            </a:extLst>
          </p:cNvPr>
          <p:cNvPicPr>
            <a:picLocks noChangeAspect="1"/>
          </p:cNvPicPr>
          <p:nvPr/>
        </p:nvPicPr>
        <p:blipFill rotWithShape="1">
          <a:blip r:embed="rId2"/>
          <a:srcRect t="31620" b="46156"/>
          <a:stretch/>
        </p:blipFill>
        <p:spPr>
          <a:xfrm>
            <a:off x="20" y="820991"/>
            <a:ext cx="12191980" cy="2608009"/>
          </a:xfrm>
          <a:prstGeom prst="rect">
            <a:avLst/>
          </a:prstGeom>
        </p:spPr>
      </p:pic>
      <p:sp>
        <p:nvSpPr>
          <p:cNvPr id="1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381391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404320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455835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44718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52E29C7-FF18-8044-BAE3-4C0427C6193B}"/>
              </a:ext>
            </a:extLst>
          </p:cNvPr>
          <p:cNvPicPr>
            <a:picLocks noChangeAspect="1"/>
          </p:cNvPicPr>
          <p:nvPr/>
        </p:nvPicPr>
        <p:blipFill rotWithShape="1">
          <a:blip r:embed="rId2"/>
          <a:srcRect t="17689" b="731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E5C1F-0608-504E-9EA9-C42B7480ABB4}"/>
              </a:ext>
            </a:extLst>
          </p:cNvPr>
          <p:cNvSpPr>
            <a:spLocks noGrp="1"/>
          </p:cNvSpPr>
          <p:nvPr>
            <p:ph type="title"/>
          </p:nvPr>
        </p:nvSpPr>
        <p:spPr>
          <a:xfrm>
            <a:off x="7801504" y="1986492"/>
            <a:ext cx="4657348" cy="1599671"/>
          </a:xfrm>
        </p:spPr>
        <p:txBody>
          <a:bodyPr vert="horz" lIns="91440" tIns="45720" rIns="91440" bIns="45720" rtlCol="0" anchor="t">
            <a:normAutofit/>
          </a:bodyPr>
          <a:lstStyle/>
          <a:p>
            <a:r>
              <a:rPr lang="en-US" sz="4000" b="1" i="0" kern="1200" cap="all" baseline="0" dirty="0">
                <a:latin typeface="+mj-lt"/>
                <a:ea typeface="+mj-ea"/>
                <a:cs typeface="+mj-cs"/>
              </a:rPr>
              <a:t>Hardware circuit -</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962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377493-CB1F-3245-8CD8-AF97FA10CF5A}"/>
              </a:ext>
            </a:extLst>
          </p:cNvPr>
          <p:cNvSpPr>
            <a:spLocks noGrp="1"/>
          </p:cNvSpPr>
          <p:nvPr>
            <p:ph type="title"/>
          </p:nvPr>
        </p:nvSpPr>
        <p:spPr>
          <a:xfrm>
            <a:off x="838200" y="806471"/>
            <a:ext cx="6155988" cy="1231852"/>
          </a:xfrm>
        </p:spPr>
        <p:txBody>
          <a:bodyPr anchor="b">
            <a:noAutofit/>
          </a:bodyPr>
          <a:lstStyle/>
          <a:p>
            <a:r>
              <a:rPr lang="en-US" sz="4000" dirty="0"/>
              <a:t>Introduction of </a:t>
            </a:r>
            <a:r>
              <a:rPr lang="en-US" sz="4000" dirty="0" err="1"/>
              <a:t>Beaglebone</a:t>
            </a:r>
            <a:r>
              <a:rPr lang="en-US" sz="4000" dirty="0"/>
              <a:t> Black -</a:t>
            </a:r>
          </a:p>
        </p:txBody>
      </p:sp>
      <p:cxnSp>
        <p:nvCxnSpPr>
          <p:cNvPr id="29" name="Straight Connector 2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42403C-C908-A04B-B376-7CAD3BB6FB77}"/>
              </a:ext>
            </a:extLst>
          </p:cNvPr>
          <p:cNvSpPr>
            <a:spLocks noGrp="1"/>
          </p:cNvSpPr>
          <p:nvPr>
            <p:ph idx="1"/>
          </p:nvPr>
        </p:nvSpPr>
        <p:spPr>
          <a:xfrm>
            <a:off x="803776" y="2038324"/>
            <a:ext cx="6190412" cy="4819676"/>
          </a:xfrm>
        </p:spPr>
        <p:txBody>
          <a:bodyPr anchor="t">
            <a:noAutofit/>
          </a:bodyPr>
          <a:lstStyle/>
          <a:p>
            <a:pPr lvl="0"/>
            <a:r>
              <a:rPr lang="en-US" sz="2000" dirty="0"/>
              <a:t>BBB is our main microcontroller unit.</a:t>
            </a:r>
          </a:p>
          <a:p>
            <a:pPr lvl="0"/>
            <a:r>
              <a:rPr lang="en-US" sz="2000" dirty="0"/>
              <a:t>It </a:t>
            </a:r>
            <a:r>
              <a:rPr lang="en-IN" sz="2000" dirty="0"/>
              <a:t>is a low-cost, community-supported development platform for developers and hobbyists.</a:t>
            </a:r>
            <a:endParaRPr lang="en-US" sz="2000" dirty="0"/>
          </a:p>
          <a:p>
            <a:pPr lvl="0"/>
            <a:r>
              <a:rPr lang="en-IN" sz="2000" dirty="0"/>
              <a:t>Boot Linux in under 10 seconds and get started on development in less than 5 minutes with just a single USB cable.</a:t>
            </a:r>
            <a:endParaRPr lang="en-US" sz="2000" dirty="0"/>
          </a:p>
          <a:p>
            <a:r>
              <a:rPr lang="en-US" sz="2000" dirty="0"/>
              <a:t>Processor - </a:t>
            </a:r>
            <a:r>
              <a:rPr lang="en-IN" sz="2000" dirty="0"/>
              <a:t>AM335x 1GHz ARM Cortex-A8.</a:t>
            </a:r>
          </a:p>
          <a:p>
            <a:r>
              <a:rPr lang="en-IN" sz="2000" dirty="0"/>
              <a:t>512MB DDR3 RAM.</a:t>
            </a:r>
          </a:p>
          <a:p>
            <a:r>
              <a:rPr lang="en-IN" sz="2000" dirty="0"/>
              <a:t>4GB 8-bit eMMC on-board flash storage.</a:t>
            </a:r>
          </a:p>
          <a:p>
            <a:r>
              <a:rPr lang="en-IN" sz="2000" dirty="0"/>
              <a:t>3D graphics accelerator.</a:t>
            </a:r>
          </a:p>
          <a:p>
            <a:r>
              <a:rPr lang="en-IN" sz="2000" dirty="0"/>
              <a:t>NEON floating-point accelerator.</a:t>
            </a:r>
          </a:p>
          <a:p>
            <a:r>
              <a:rPr lang="en-IN" sz="2000" dirty="0"/>
              <a:t>2x PRU 32-bit microcontrollers.</a:t>
            </a:r>
          </a:p>
          <a:p>
            <a:endParaRPr lang="en-IN" sz="2000" dirty="0"/>
          </a:p>
          <a:p>
            <a:endParaRPr lang="en-US" sz="2000" dirty="0"/>
          </a:p>
        </p:txBody>
      </p:sp>
      <p:pic>
        <p:nvPicPr>
          <p:cNvPr id="4" name="Picture 13" descr="BeagleBone Black by BeagleBoard.org | Embedded System Development Boards  and Kits | Arrow.com">
            <a:extLst>
              <a:ext uri="{FF2B5EF4-FFF2-40B4-BE49-F238E27FC236}">
                <a16:creationId xmlns:a16="http://schemas.microsoft.com/office/drawing/2014/main" id="{015E422B-B3E3-604C-9A81-F445F507067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7572653" y="2415564"/>
            <a:ext cx="3548404" cy="2679045"/>
          </a:xfrm>
          <a:prstGeom prst="rect">
            <a:avLst/>
          </a:prstGeom>
          <a:noFill/>
          <a:extLst>
            <a:ext uri="{909E8E84-426E-40DD-AFC4-6F175D3DCCD1}">
              <a14:hiddenFill xmlns:a14="http://schemas.microsoft.com/office/drawing/2010/main">
                <a:solidFill>
                  <a:srgbClr val="FFFFFF"/>
                </a:solidFill>
              </a14:hiddenFill>
            </a:ext>
          </a:extLst>
        </p:spPr>
      </p:pic>
      <p:sp>
        <p:nvSpPr>
          <p:cNvPr id="3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1298313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DC1A8-3455-B949-A6AB-E0B8B0599710}"/>
              </a:ext>
            </a:extLst>
          </p:cNvPr>
          <p:cNvSpPr>
            <a:spLocks noGrp="1"/>
          </p:cNvSpPr>
          <p:nvPr>
            <p:ph type="title"/>
          </p:nvPr>
        </p:nvSpPr>
        <p:spPr>
          <a:xfrm>
            <a:off x="838200" y="698643"/>
            <a:ext cx="5243394" cy="2225532"/>
          </a:xfrm>
        </p:spPr>
        <p:txBody>
          <a:bodyPr anchor="t">
            <a:normAutofit/>
          </a:bodyPr>
          <a:lstStyle/>
          <a:p>
            <a:r>
              <a:rPr lang="en-US" sz="4000" dirty="0"/>
              <a:t>Interfacing and connections -</a:t>
            </a:r>
          </a:p>
        </p:txBody>
      </p:sp>
      <p:cxnSp>
        <p:nvCxnSpPr>
          <p:cNvPr id="11"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13E5ABAD-D22B-B14C-9401-DD352EC3DCBD}"/>
              </a:ext>
            </a:extLst>
          </p:cNvPr>
          <p:cNvPicPr>
            <a:picLocks noChangeAspect="1"/>
          </p:cNvPicPr>
          <p:nvPr/>
        </p:nvPicPr>
        <p:blipFill>
          <a:blip r:embed="rId2"/>
          <a:stretch>
            <a:fillRect/>
          </a:stretch>
        </p:blipFill>
        <p:spPr>
          <a:xfrm>
            <a:off x="838200" y="3003053"/>
            <a:ext cx="4811200" cy="2994972"/>
          </a:xfrm>
          <a:prstGeom prst="rect">
            <a:avLst/>
          </a:prstGeom>
        </p:spPr>
      </p:pic>
      <p:sp>
        <p:nvSpPr>
          <p:cNvPr id="3" name="Content Placeholder 2">
            <a:extLst>
              <a:ext uri="{FF2B5EF4-FFF2-40B4-BE49-F238E27FC236}">
                <a16:creationId xmlns:a16="http://schemas.microsoft.com/office/drawing/2014/main" id="{78C21E10-DF05-EB44-A4E4-84A33547647E}"/>
              </a:ext>
            </a:extLst>
          </p:cNvPr>
          <p:cNvSpPr>
            <a:spLocks noGrp="1"/>
          </p:cNvSpPr>
          <p:nvPr>
            <p:ph idx="1"/>
          </p:nvPr>
        </p:nvSpPr>
        <p:spPr>
          <a:xfrm>
            <a:off x="7229042" y="879355"/>
            <a:ext cx="4124758" cy="5120755"/>
          </a:xfrm>
        </p:spPr>
        <p:txBody>
          <a:bodyPr anchor="ctr">
            <a:normAutofit/>
          </a:bodyPr>
          <a:lstStyle/>
          <a:p>
            <a:pPr marL="285750" indent="-285750"/>
            <a:r>
              <a:rPr lang="en-US" sz="2000" dirty="0"/>
              <a:t>VCC is connected to +5V power supply.</a:t>
            </a:r>
          </a:p>
          <a:p>
            <a:pPr marL="285750" indent="-285750"/>
            <a:r>
              <a:rPr lang="en-US" sz="2000" dirty="0"/>
              <a:t>GND is connected to the ground.</a:t>
            </a:r>
          </a:p>
          <a:p>
            <a:pPr marL="285750" indent="-285750"/>
            <a:r>
              <a:rPr lang="en-US" sz="2000" dirty="0"/>
              <a:t>Tx pin is connected to P9.11 (UART4_RXD) pin of the </a:t>
            </a:r>
            <a:r>
              <a:rPr lang="en-US" sz="2000" dirty="0" err="1"/>
              <a:t>Beaglebone</a:t>
            </a:r>
            <a:r>
              <a:rPr lang="en-US" sz="2000" dirty="0"/>
              <a:t> Black.</a:t>
            </a:r>
          </a:p>
          <a:p>
            <a:pPr marL="285750" indent="-285750"/>
            <a:r>
              <a:rPr lang="en-US" sz="2000" dirty="0"/>
              <a:t>Rx pin is connected to P9.13 (UART4_TXD) pin of the </a:t>
            </a:r>
            <a:r>
              <a:rPr lang="en-US" sz="2000" dirty="0" err="1"/>
              <a:t>Beaglebone</a:t>
            </a:r>
            <a:r>
              <a:rPr lang="en-US" sz="2000" dirty="0"/>
              <a:t> Black.</a:t>
            </a:r>
          </a:p>
          <a:p>
            <a:endParaRPr lang="en-US" sz="2000" dirty="0"/>
          </a:p>
        </p:txBody>
      </p:sp>
    </p:spTree>
    <p:extLst>
      <p:ext uri="{BB962C8B-B14F-4D97-AF65-F5344CB8AC3E}">
        <p14:creationId xmlns:p14="http://schemas.microsoft.com/office/powerpoint/2010/main" val="582685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28211-6258-4F69-A04E-4A1E4397898F}"/>
              </a:ext>
            </a:extLst>
          </p:cNvPr>
          <p:cNvSpPr>
            <a:spLocks noGrp="1"/>
          </p:cNvSpPr>
          <p:nvPr>
            <p:ph type="title"/>
          </p:nvPr>
        </p:nvSpPr>
        <p:spPr>
          <a:xfrm>
            <a:off x="6412091" y="115747"/>
            <a:ext cx="4395340" cy="1206779"/>
          </a:xfrm>
        </p:spPr>
        <p:txBody>
          <a:bodyPr vert="horz" lIns="91440" tIns="45720" rIns="91440" bIns="45720" rtlCol="0" anchor="b">
            <a:normAutofit/>
          </a:bodyPr>
          <a:lstStyle/>
          <a:p>
            <a:r>
              <a:rPr lang="en-US" sz="4000" kern="1200" dirty="0">
                <a:solidFill>
                  <a:schemeClr val="tx1"/>
                </a:solidFill>
                <a:latin typeface="+mj-lt"/>
                <a:ea typeface="+mj-ea"/>
                <a:cs typeface="+mj-cs"/>
              </a:rPr>
              <a:t>HOW TO USE PSFTP?</a:t>
            </a:r>
          </a:p>
        </p:txBody>
      </p:sp>
      <p:sp>
        <p:nvSpPr>
          <p:cNvPr id="28" name="Rectangle 2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Text&#10;&#10;Description automatically generated">
            <a:extLst>
              <a:ext uri="{FF2B5EF4-FFF2-40B4-BE49-F238E27FC236}">
                <a16:creationId xmlns:a16="http://schemas.microsoft.com/office/drawing/2014/main" id="{CCFC02CF-B1C4-4FD9-A063-C1E77F45B432}"/>
              </a:ext>
            </a:extLst>
          </p:cNvPr>
          <p:cNvPicPr>
            <a:picLocks noGrp="1" noChangeAspect="1"/>
          </p:cNvPicPr>
          <p:nvPr>
            <p:ph idx="1"/>
          </p:nvPr>
        </p:nvPicPr>
        <p:blipFill rotWithShape="1">
          <a:blip r:embed="rId2"/>
          <a:srcRect l="1380" r="15951" b="1"/>
          <a:stretch/>
        </p:blipFill>
        <p:spPr>
          <a:xfrm>
            <a:off x="279143" y="1824175"/>
            <a:ext cx="5221625" cy="3209651"/>
          </a:xfrm>
          <a:prstGeom prst="rect">
            <a:avLst/>
          </a:prstGeom>
        </p:spPr>
      </p:pic>
      <p:sp>
        <p:nvSpPr>
          <p:cNvPr id="21" name="TextBox 20">
            <a:extLst>
              <a:ext uri="{FF2B5EF4-FFF2-40B4-BE49-F238E27FC236}">
                <a16:creationId xmlns:a16="http://schemas.microsoft.com/office/drawing/2014/main" id="{48CEE937-0A80-4BEF-A6AD-93912A113859}"/>
              </a:ext>
            </a:extLst>
          </p:cNvPr>
          <p:cNvSpPr txBox="1"/>
          <p:nvPr/>
        </p:nvSpPr>
        <p:spPr>
          <a:xfrm>
            <a:off x="6392583" y="1322525"/>
            <a:ext cx="4434721" cy="533291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2000" dirty="0"/>
              <a:t>Here, I am going to say how we can transfer files from our host machine to remote system such as </a:t>
            </a:r>
            <a:r>
              <a:rPr lang="en-US" sz="2000" dirty="0" err="1"/>
              <a:t>Beaglebone</a:t>
            </a:r>
            <a:r>
              <a:rPr lang="en-US" sz="2000" dirty="0"/>
              <a:t> Black.</a:t>
            </a:r>
          </a:p>
          <a:p>
            <a:pPr marL="285750" indent="-228600">
              <a:lnSpc>
                <a:spcPct val="90000"/>
              </a:lnSpc>
              <a:spcAft>
                <a:spcPts val="600"/>
              </a:spcAft>
              <a:buFont typeface="Arial" panose="020B0604020202020204" pitchFamily="34" charset="0"/>
              <a:buChar char="•"/>
            </a:pPr>
            <a:r>
              <a:rPr lang="en-US" sz="2000" dirty="0"/>
              <a:t>WinSCP is also an open source sftp client for secure transfer of files, but here I like to say how we can transfer files using </a:t>
            </a:r>
            <a:r>
              <a:rPr lang="en-US" sz="2000" dirty="0" err="1"/>
              <a:t>psftp</a:t>
            </a:r>
            <a:r>
              <a:rPr lang="en-US" sz="2000" dirty="0"/>
              <a:t> which is similar to sftp in Linux.</a:t>
            </a:r>
          </a:p>
          <a:p>
            <a:pPr marL="285750" indent="-228600">
              <a:lnSpc>
                <a:spcPct val="90000"/>
              </a:lnSpc>
              <a:spcAft>
                <a:spcPts val="600"/>
              </a:spcAft>
              <a:buFont typeface="Arial" panose="020B0604020202020204" pitchFamily="34" charset="0"/>
              <a:buChar char="•"/>
            </a:pPr>
            <a:r>
              <a:rPr lang="en-US" sz="2000" dirty="0"/>
              <a:t>Download </a:t>
            </a:r>
            <a:r>
              <a:rPr lang="en-US" sz="2000" dirty="0" err="1"/>
              <a:t>psftp.exe</a:t>
            </a:r>
            <a:r>
              <a:rPr lang="en-US" sz="2000" dirty="0"/>
              <a:t> file and open command prompt then change the directory in which it contains program file.</a:t>
            </a:r>
          </a:p>
          <a:p>
            <a:pPr marL="285750" indent="-228600">
              <a:lnSpc>
                <a:spcPct val="90000"/>
              </a:lnSpc>
              <a:spcAft>
                <a:spcPts val="600"/>
              </a:spcAft>
              <a:buFont typeface="Arial" panose="020B0604020202020204" pitchFamily="34" charset="0"/>
              <a:buChar char="•"/>
            </a:pPr>
            <a:r>
              <a:rPr lang="en-US" sz="2000" dirty="0"/>
              <a:t>Use command </a:t>
            </a:r>
            <a:r>
              <a:rPr lang="en-US" sz="2000" dirty="0" err="1"/>
              <a:t>psftp</a:t>
            </a:r>
            <a:r>
              <a:rPr lang="en-US" sz="2000" dirty="0"/>
              <a:t> </a:t>
            </a:r>
            <a:r>
              <a:rPr lang="en-US" sz="2000" dirty="0">
                <a:hlinkClick r:id="rId3"/>
              </a:rPr>
              <a:t>debian@192.168.7.2</a:t>
            </a:r>
            <a:r>
              <a:rPr lang="en-US" sz="2000" dirty="0"/>
              <a:t> and password </a:t>
            </a:r>
            <a:r>
              <a:rPr lang="en-US" sz="2000" dirty="0" err="1"/>
              <a:t>as"temppwd</a:t>
            </a:r>
            <a:r>
              <a:rPr lang="en-US" sz="2000" dirty="0"/>
              <a:t>" to enter into </a:t>
            </a:r>
            <a:r>
              <a:rPr lang="en-US" sz="2000" dirty="0" err="1"/>
              <a:t>psftp</a:t>
            </a:r>
            <a:r>
              <a:rPr lang="en-US" sz="2000" dirty="0"/>
              <a:t> interface and use put "filename" to transfer file.</a:t>
            </a:r>
          </a:p>
        </p:txBody>
      </p:sp>
      <p:cxnSp>
        <p:nvCxnSpPr>
          <p:cNvPr id="30" name="Straight Connector 2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835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6E2AE-41B4-4BC3-9563-8FB93FFACE47}"/>
              </a:ext>
            </a:extLst>
          </p:cNvPr>
          <p:cNvSpPr>
            <a:spLocks noGrp="1"/>
          </p:cNvSpPr>
          <p:nvPr>
            <p:ph type="title"/>
          </p:nvPr>
        </p:nvSpPr>
        <p:spPr>
          <a:xfrm>
            <a:off x="6412091" y="501651"/>
            <a:ext cx="4395340" cy="1716255"/>
          </a:xfrm>
        </p:spPr>
        <p:txBody>
          <a:bodyPr vert="horz" lIns="91440" tIns="45720" rIns="91440" bIns="45720" rtlCol="0" anchor="b">
            <a:normAutofit/>
          </a:bodyPr>
          <a:lstStyle/>
          <a:p>
            <a:r>
              <a:rPr lang="en-US" sz="4000" kern="1200" dirty="0">
                <a:solidFill>
                  <a:schemeClr val="tx1"/>
                </a:solidFill>
                <a:latin typeface="+mj-lt"/>
                <a:ea typeface="+mj-ea"/>
                <a:cs typeface="+mj-cs"/>
              </a:rPr>
              <a:t>CONT..</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68BAD179-922B-4AE3-A604-4D552736C9E4}"/>
              </a:ext>
            </a:extLst>
          </p:cNvPr>
          <p:cNvPicPr>
            <a:picLocks noGrp="1" noChangeAspect="1"/>
          </p:cNvPicPr>
          <p:nvPr>
            <p:ph idx="1"/>
          </p:nvPr>
        </p:nvPicPr>
        <p:blipFill rotWithShape="1">
          <a:blip r:embed="rId2"/>
          <a:srcRect l="864" r="15911" b="1"/>
          <a:stretch/>
        </p:blipFill>
        <p:spPr>
          <a:xfrm>
            <a:off x="279143" y="1273914"/>
            <a:ext cx="5221625" cy="4310173"/>
          </a:xfrm>
          <a:prstGeom prst="rect">
            <a:avLst/>
          </a:prstGeom>
        </p:spPr>
      </p:pic>
      <p:sp>
        <p:nvSpPr>
          <p:cNvPr id="5" name="TextBox 4">
            <a:extLst>
              <a:ext uri="{FF2B5EF4-FFF2-40B4-BE49-F238E27FC236}">
                <a16:creationId xmlns:a16="http://schemas.microsoft.com/office/drawing/2014/main" id="{181929A8-2BEB-4C5C-B257-6D2A4413E2EF}"/>
              </a:ext>
            </a:extLst>
          </p:cNvPr>
          <p:cNvSpPr txBox="1"/>
          <p:nvPr/>
        </p:nvSpPr>
        <p:spPr>
          <a:xfrm>
            <a:off x="6392583" y="2645922"/>
            <a:ext cx="4434721" cy="37104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dirty="0"/>
              <a:t>Before using </a:t>
            </a:r>
            <a:r>
              <a:rPr lang="en-US" sz="2000" dirty="0" err="1"/>
              <a:t>psftp</a:t>
            </a:r>
            <a:r>
              <a:rPr lang="en-US" sz="2000" dirty="0"/>
              <a:t> open putty and log into </a:t>
            </a:r>
            <a:r>
              <a:rPr lang="en-US" sz="2000" dirty="0" err="1"/>
              <a:t>Beaglebone</a:t>
            </a:r>
            <a:r>
              <a:rPr lang="en-US" sz="2000" dirty="0"/>
              <a:t> using its IP address, username and password.</a:t>
            </a:r>
          </a:p>
          <a:p>
            <a:pPr marL="285750" indent="-228600">
              <a:lnSpc>
                <a:spcPct val="90000"/>
              </a:lnSpc>
              <a:spcAft>
                <a:spcPts val="600"/>
              </a:spcAft>
              <a:buFont typeface="Arial" panose="020B0604020202020204" pitchFamily="34" charset="0"/>
              <a:buChar char="•"/>
            </a:pPr>
            <a:r>
              <a:rPr lang="en-US" sz="2000" dirty="0"/>
              <a:t>Use ls command to see all the files.</a:t>
            </a:r>
          </a:p>
          <a:p>
            <a:pPr marL="285750" indent="-228600">
              <a:lnSpc>
                <a:spcPct val="90000"/>
              </a:lnSpc>
              <a:spcAft>
                <a:spcPts val="600"/>
              </a:spcAft>
              <a:buFont typeface="Arial" panose="020B0604020202020204" pitchFamily="34" charset="0"/>
              <a:buChar char="•"/>
            </a:pPr>
            <a:r>
              <a:rPr lang="en-US" sz="2000" dirty="0"/>
              <a:t>After using put "filename" command in </a:t>
            </a:r>
            <a:r>
              <a:rPr lang="en-US" sz="2000" dirty="0" err="1"/>
              <a:t>psftp.exe</a:t>
            </a:r>
            <a:r>
              <a:rPr lang="en-US" sz="2000" dirty="0"/>
              <a:t> we can see the file inside </a:t>
            </a:r>
            <a:r>
              <a:rPr lang="en-US" sz="2000" dirty="0" err="1"/>
              <a:t>Beaglebone</a:t>
            </a:r>
            <a:r>
              <a:rPr lang="en-US" sz="2000" dirty="0"/>
              <a:t> Black.</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797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F082C-76F1-483C-A887-79A87AAC5580}"/>
              </a:ext>
            </a:extLst>
          </p:cNvPr>
          <p:cNvSpPr>
            <a:spLocks noGrp="1"/>
          </p:cNvSpPr>
          <p:nvPr>
            <p:ph type="title"/>
          </p:nvPr>
        </p:nvSpPr>
        <p:spPr>
          <a:xfrm>
            <a:off x="6412091" y="501651"/>
            <a:ext cx="4395340" cy="1716255"/>
          </a:xfrm>
        </p:spPr>
        <p:txBody>
          <a:bodyPr vert="horz" lIns="91440" tIns="45720" rIns="91440" bIns="45720" rtlCol="0" anchor="b">
            <a:normAutofit/>
          </a:bodyPr>
          <a:lstStyle/>
          <a:p>
            <a:r>
              <a:rPr lang="en-US" sz="4000" dirty="0"/>
              <a:t>Coding in Putty -</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DD1817-7C61-4E83-9B3C-E636F088B41E}"/>
              </a:ext>
            </a:extLst>
          </p:cNvPr>
          <p:cNvPicPr>
            <a:picLocks noChangeAspect="1"/>
          </p:cNvPicPr>
          <p:nvPr/>
        </p:nvPicPr>
        <p:blipFill>
          <a:blip r:embed="rId3"/>
          <a:stretch>
            <a:fillRect/>
          </a:stretch>
        </p:blipFill>
        <p:spPr>
          <a:xfrm>
            <a:off x="279143" y="858266"/>
            <a:ext cx="5221625" cy="5141469"/>
          </a:xfrm>
          <a:prstGeom prst="rect">
            <a:avLst/>
          </a:prstGeom>
        </p:spPr>
      </p:pic>
      <p:sp>
        <p:nvSpPr>
          <p:cNvPr id="4" name="Content Placeholder 3">
            <a:extLst>
              <a:ext uri="{FF2B5EF4-FFF2-40B4-BE49-F238E27FC236}">
                <a16:creationId xmlns:a16="http://schemas.microsoft.com/office/drawing/2014/main" id="{6EC6EE92-96FF-4B8A-886F-D22D51DE7C2E}"/>
              </a:ext>
            </a:extLst>
          </p:cNvPr>
          <p:cNvSpPr>
            <a:spLocks noGrp="1"/>
          </p:cNvSpPr>
          <p:nvPr>
            <p:ph idx="1"/>
          </p:nvPr>
        </p:nvSpPr>
        <p:spPr>
          <a:xfrm>
            <a:off x="6392583" y="2645922"/>
            <a:ext cx="4434721" cy="3710427"/>
          </a:xfrm>
        </p:spPr>
        <p:txBody>
          <a:bodyPr vert="horz" lIns="91440" tIns="45720" rIns="91440" bIns="45720" rtlCol="0" anchor="t">
            <a:normAutofit/>
          </a:bodyPr>
          <a:lstStyle/>
          <a:p>
            <a:pPr>
              <a:buFont typeface="Wingdings" panose="05000000000000000000" pitchFamily="2" charset="2"/>
              <a:buChar char="Ø"/>
            </a:pPr>
            <a:r>
              <a:rPr lang="en-US" sz="2000" dirty="0"/>
              <a:t>This is the Putty configuration page (starting page).</a:t>
            </a:r>
          </a:p>
          <a:p>
            <a:pPr>
              <a:buFont typeface="Wingdings" panose="05000000000000000000" pitchFamily="2" charset="2"/>
              <a:buChar char="Ø"/>
            </a:pPr>
            <a:r>
              <a:rPr lang="en-US" sz="2000" dirty="0"/>
              <a:t>We have to enter the IP address of our </a:t>
            </a:r>
            <a:r>
              <a:rPr lang="en-US" sz="2000" dirty="0" err="1"/>
              <a:t>Beaglebone</a:t>
            </a:r>
            <a:r>
              <a:rPr lang="en-US" sz="2000" dirty="0"/>
              <a:t> Black.</a:t>
            </a:r>
          </a:p>
          <a:p>
            <a:pPr>
              <a:buFont typeface="Wingdings" panose="05000000000000000000" pitchFamily="2" charset="2"/>
              <a:buChar char="Ø"/>
            </a:pPr>
            <a:r>
              <a:rPr lang="en-US" sz="2000" dirty="0"/>
              <a:t>IP address is 192.168.7.2</a:t>
            </a:r>
          </a:p>
          <a:p>
            <a:pPr>
              <a:buFont typeface="Wingdings" panose="05000000000000000000" pitchFamily="2" charset="2"/>
              <a:buChar char="Ø"/>
            </a:pPr>
            <a:r>
              <a:rPr lang="en-US" sz="2000" dirty="0"/>
              <a:t>Then click on open.</a:t>
            </a:r>
          </a:p>
          <a:p>
            <a:pPr>
              <a:buFont typeface="Wingdings" panose="05000000000000000000" pitchFamily="2" charset="2"/>
              <a:buChar char="Ø"/>
            </a:pPr>
            <a:endParaRPr lang="en-US" sz="2000" dirty="0"/>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919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F082C-76F1-483C-A887-79A87AAC5580}"/>
              </a:ext>
            </a:extLst>
          </p:cNvPr>
          <p:cNvSpPr>
            <a:spLocks noGrp="1"/>
          </p:cNvSpPr>
          <p:nvPr>
            <p:ph type="title"/>
          </p:nvPr>
        </p:nvSpPr>
        <p:spPr>
          <a:xfrm>
            <a:off x="6412091" y="501651"/>
            <a:ext cx="4395340" cy="1716255"/>
          </a:xfrm>
        </p:spPr>
        <p:txBody>
          <a:bodyPr vert="horz" lIns="91440" tIns="45720" rIns="91440" bIns="45720" rtlCol="0" anchor="b">
            <a:normAutofit/>
          </a:bodyPr>
          <a:lstStyle/>
          <a:p>
            <a:r>
              <a:rPr lang="en-US" sz="4000" dirty="0"/>
              <a:t>Coding in Putty (</a:t>
            </a:r>
            <a:r>
              <a:rPr lang="en-US" sz="4000" dirty="0" err="1"/>
              <a:t>Contd</a:t>
            </a:r>
            <a:r>
              <a:rPr lang="en-US" sz="4000" dirty="0"/>
              <a:t>…) -</a:t>
            </a:r>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D3983EF-B501-4959-BB54-0C8E07828145}"/>
              </a:ext>
            </a:extLst>
          </p:cNvPr>
          <p:cNvPicPr>
            <a:picLocks noChangeAspect="1"/>
          </p:cNvPicPr>
          <p:nvPr/>
        </p:nvPicPr>
        <p:blipFill>
          <a:blip r:embed="rId3"/>
          <a:stretch>
            <a:fillRect/>
          </a:stretch>
        </p:blipFill>
        <p:spPr>
          <a:xfrm>
            <a:off x="279143" y="818188"/>
            <a:ext cx="5221625" cy="5221625"/>
          </a:xfrm>
          <a:prstGeom prst="rect">
            <a:avLst/>
          </a:prstGeom>
        </p:spPr>
      </p:pic>
      <p:sp>
        <p:nvSpPr>
          <p:cNvPr id="4" name="Content Placeholder 3">
            <a:extLst>
              <a:ext uri="{FF2B5EF4-FFF2-40B4-BE49-F238E27FC236}">
                <a16:creationId xmlns:a16="http://schemas.microsoft.com/office/drawing/2014/main" id="{6EC6EE92-96FF-4B8A-886F-D22D51DE7C2E}"/>
              </a:ext>
            </a:extLst>
          </p:cNvPr>
          <p:cNvSpPr>
            <a:spLocks noGrp="1"/>
          </p:cNvSpPr>
          <p:nvPr>
            <p:ph idx="1"/>
          </p:nvPr>
        </p:nvSpPr>
        <p:spPr>
          <a:xfrm>
            <a:off x="6392583" y="2645922"/>
            <a:ext cx="4434721" cy="3710427"/>
          </a:xfrm>
        </p:spPr>
        <p:txBody>
          <a:bodyPr vert="horz" lIns="91440" tIns="45720" rIns="91440" bIns="45720" rtlCol="0" anchor="t">
            <a:noAutofit/>
          </a:bodyPr>
          <a:lstStyle/>
          <a:p>
            <a:pPr>
              <a:buFont typeface="Wingdings" panose="05000000000000000000" pitchFamily="2" charset="2"/>
              <a:buChar char="Ø"/>
            </a:pPr>
            <a:r>
              <a:rPr lang="en-US" sz="2000" dirty="0"/>
              <a:t>We have to enter Debian as login and password as </a:t>
            </a:r>
            <a:r>
              <a:rPr lang="en-US" sz="2000" dirty="0" err="1"/>
              <a:t>temppwd</a:t>
            </a:r>
            <a:r>
              <a:rPr lang="en-US" sz="2000" dirty="0"/>
              <a:t>.</a:t>
            </a:r>
          </a:p>
          <a:p>
            <a:pPr>
              <a:buFont typeface="Wingdings" panose="05000000000000000000" pitchFamily="2" charset="2"/>
              <a:buChar char="Ø"/>
            </a:pPr>
            <a:r>
              <a:rPr lang="en-US" sz="2000" dirty="0"/>
              <a:t>The next command is “ls” to see all the files.</a:t>
            </a:r>
          </a:p>
          <a:p>
            <a:pPr>
              <a:buFont typeface="Wingdings" panose="05000000000000000000" pitchFamily="2" charset="2"/>
              <a:buChar char="Ø"/>
            </a:pPr>
            <a:r>
              <a:rPr lang="en-US" sz="2000" dirty="0"/>
              <a:t>Our file is </a:t>
            </a:r>
            <a:r>
              <a:rPr lang="en-US" sz="2000" dirty="0" err="1"/>
              <a:t>BLE_BB.c</a:t>
            </a:r>
            <a:r>
              <a:rPr lang="en-US" sz="2000" dirty="0"/>
              <a:t> </a:t>
            </a:r>
          </a:p>
          <a:p>
            <a:pPr>
              <a:buFont typeface="Wingdings" panose="05000000000000000000" pitchFamily="2" charset="2"/>
              <a:buChar char="Ø"/>
            </a:pPr>
            <a:r>
              <a:rPr lang="en-US" sz="2000" dirty="0"/>
              <a:t>To open the file, we used command “nano </a:t>
            </a:r>
            <a:r>
              <a:rPr lang="en-US" sz="2000" dirty="0" err="1"/>
              <a:t>BLE_BB.c</a:t>
            </a:r>
            <a:r>
              <a:rPr lang="en-US" sz="2000" dirty="0"/>
              <a:t>”</a:t>
            </a:r>
          </a:p>
          <a:p>
            <a:pPr>
              <a:buFont typeface="Wingdings" panose="05000000000000000000" pitchFamily="2" charset="2"/>
              <a:buChar char="Ø"/>
            </a:pPr>
            <a:r>
              <a:rPr lang="en-US" sz="2000" dirty="0"/>
              <a:t>Next command is “</a:t>
            </a:r>
            <a:r>
              <a:rPr lang="en-US" sz="2000" dirty="0" err="1"/>
              <a:t>gcc</a:t>
            </a:r>
            <a:r>
              <a:rPr lang="en-US" sz="2000" dirty="0"/>
              <a:t> </a:t>
            </a:r>
            <a:r>
              <a:rPr lang="en-US" sz="2000" dirty="0" err="1"/>
              <a:t>BLE_BB.c</a:t>
            </a:r>
            <a:r>
              <a:rPr lang="en-US" sz="2000" dirty="0"/>
              <a:t> o BLE_BB” to compline the program.</a:t>
            </a:r>
          </a:p>
          <a:p>
            <a:pPr>
              <a:buFont typeface="Wingdings" panose="05000000000000000000" pitchFamily="2" charset="2"/>
              <a:buChar char="Ø"/>
            </a:pPr>
            <a:r>
              <a:rPr lang="en-US" sz="2000" dirty="0"/>
              <a:t>“./ </a:t>
            </a:r>
            <a:r>
              <a:rPr lang="en-US" sz="2000" dirty="0" err="1"/>
              <a:t>BLE_BB.c</a:t>
            </a:r>
            <a:r>
              <a:rPr lang="en-US" sz="2000" dirty="0"/>
              <a:t>” to run the file.</a:t>
            </a: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322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BCE96-D74C-EF4D-BEA2-28EB0494612F}"/>
              </a:ext>
            </a:extLst>
          </p:cNvPr>
          <p:cNvSpPr>
            <a:spLocks noGrp="1"/>
          </p:cNvSpPr>
          <p:nvPr>
            <p:ph type="title"/>
          </p:nvPr>
        </p:nvSpPr>
        <p:spPr>
          <a:xfrm>
            <a:off x="457201" y="2939970"/>
            <a:ext cx="3188824" cy="2284493"/>
          </a:xfrm>
        </p:spPr>
        <p:txBody>
          <a:bodyPr vert="horz" lIns="91440" tIns="45720" rIns="91440" bIns="45720" rtlCol="0" anchor="t">
            <a:normAutofit/>
          </a:bodyPr>
          <a:lstStyle/>
          <a:p>
            <a:pPr algn="r"/>
            <a:r>
              <a:rPr lang="en-US" sz="4000" b="1" i="0" kern="1200" cap="all" baseline="0" dirty="0">
                <a:solidFill>
                  <a:schemeClr val="bg1"/>
                </a:solidFill>
                <a:latin typeface="+mj-lt"/>
                <a:ea typeface="+mj-ea"/>
                <a:cs typeface="+mj-cs"/>
              </a:rPr>
              <a:t>Output -</a:t>
            </a:r>
          </a:p>
        </p:txBody>
      </p:sp>
      <p:sp>
        <p:nvSpPr>
          <p:cNvPr id="19"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9DB17F-BEAC-8949-AEE1-E994A8553C21}"/>
              </a:ext>
            </a:extLst>
          </p:cNvPr>
          <p:cNvPicPr>
            <a:picLocks noChangeAspect="1"/>
          </p:cNvPicPr>
          <p:nvPr/>
        </p:nvPicPr>
        <p:blipFill rotWithShape="1">
          <a:blip r:embed="rId2"/>
          <a:srcRect r="26935" b="1"/>
          <a:stretch/>
        </p:blipFill>
        <p:spPr>
          <a:xfrm>
            <a:off x="5986926" y="1598246"/>
            <a:ext cx="5569864" cy="4783504"/>
          </a:xfrm>
          <a:prstGeom prst="rect">
            <a:avLst/>
          </a:prstGeom>
        </p:spPr>
      </p:pic>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96194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2">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2" name="Rectangle 14">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803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C2530-89D9-4E49-95D2-C5232BE838DD}"/>
              </a:ext>
            </a:extLst>
          </p:cNvPr>
          <p:cNvSpPr>
            <a:spLocks noGrp="1"/>
          </p:cNvSpPr>
          <p:nvPr>
            <p:ph type="title"/>
          </p:nvPr>
        </p:nvSpPr>
        <p:spPr>
          <a:xfrm>
            <a:off x="1500136" y="590062"/>
            <a:ext cx="5141964" cy="3542100"/>
          </a:xfrm>
        </p:spPr>
        <p:txBody>
          <a:bodyPr vert="horz" lIns="91440" tIns="45720" rIns="91440" bIns="45720" rtlCol="0" anchor="b">
            <a:normAutofit/>
          </a:bodyPr>
          <a:lstStyle/>
          <a:p>
            <a:r>
              <a:rPr lang="en-US" sz="4000" b="1" i="0" kern="1200" cap="all" baseline="0" dirty="0">
                <a:solidFill>
                  <a:schemeClr val="bg1"/>
                </a:solidFill>
                <a:latin typeface="+mj-lt"/>
                <a:ea typeface="+mj-ea"/>
                <a:cs typeface="+mj-cs"/>
              </a:rPr>
              <a:t>Hardware circuit -</a:t>
            </a:r>
          </a:p>
        </p:txBody>
      </p:sp>
      <p:pic>
        <p:nvPicPr>
          <p:cNvPr id="8" name="Picture 7">
            <a:extLst>
              <a:ext uri="{FF2B5EF4-FFF2-40B4-BE49-F238E27FC236}">
                <a16:creationId xmlns:a16="http://schemas.microsoft.com/office/drawing/2014/main" id="{5752D2E7-42ED-0449-8EFF-8C84B13C4EBE}"/>
              </a:ext>
            </a:extLst>
          </p:cNvPr>
          <p:cNvPicPr>
            <a:picLocks noChangeAspect="1"/>
          </p:cNvPicPr>
          <p:nvPr/>
        </p:nvPicPr>
        <p:blipFill rotWithShape="1">
          <a:blip r:embed="rId2"/>
          <a:srcRect r="8395"/>
          <a:stretch/>
        </p:blipFill>
        <p:spPr>
          <a:xfrm>
            <a:off x="7480300" y="10"/>
            <a:ext cx="4711700" cy="6857990"/>
          </a:xfrm>
          <a:prstGeom prst="rect">
            <a:avLst/>
          </a:prstGeom>
        </p:spPr>
      </p:pic>
      <p:sp>
        <p:nvSpPr>
          <p:cNvPr id="2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9"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1"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23" name="Straight Connector 2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891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2C232-61F3-DA48-BC37-CD06EEA48F21}"/>
              </a:ext>
            </a:extLst>
          </p:cNvPr>
          <p:cNvSpPr>
            <a:spLocks noGrp="1"/>
          </p:cNvSpPr>
          <p:nvPr>
            <p:ph type="title"/>
          </p:nvPr>
        </p:nvSpPr>
        <p:spPr/>
        <p:txBody>
          <a:bodyPr>
            <a:normAutofit/>
          </a:bodyPr>
          <a:lstStyle/>
          <a:p>
            <a:r>
              <a:rPr lang="en-US" sz="4000" dirty="0"/>
              <a:t>Combined Output -</a:t>
            </a:r>
          </a:p>
        </p:txBody>
      </p:sp>
      <p:pic>
        <p:nvPicPr>
          <p:cNvPr id="4" name="Picture 3">
            <a:extLst>
              <a:ext uri="{FF2B5EF4-FFF2-40B4-BE49-F238E27FC236}">
                <a16:creationId xmlns:a16="http://schemas.microsoft.com/office/drawing/2014/main" id="{5A53BB4D-907B-3647-A2E5-08B0FEF0469E}"/>
              </a:ext>
            </a:extLst>
          </p:cNvPr>
          <p:cNvPicPr>
            <a:picLocks noChangeAspect="1"/>
          </p:cNvPicPr>
          <p:nvPr/>
        </p:nvPicPr>
        <p:blipFill>
          <a:blip r:embed="rId2"/>
          <a:stretch>
            <a:fillRect/>
          </a:stretch>
        </p:blipFill>
        <p:spPr>
          <a:xfrm>
            <a:off x="1166704" y="2128839"/>
            <a:ext cx="10820508" cy="3757611"/>
          </a:xfrm>
          <a:prstGeom prst="rect">
            <a:avLst/>
          </a:prstGeom>
        </p:spPr>
      </p:pic>
    </p:spTree>
    <p:extLst>
      <p:ext uri="{BB962C8B-B14F-4D97-AF65-F5344CB8AC3E}">
        <p14:creationId xmlns:p14="http://schemas.microsoft.com/office/powerpoint/2010/main" val="1876722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EC377617-50F0-DA42-9A9F-1F4339AD5296}"/>
              </a:ext>
            </a:extLst>
          </p:cNvPr>
          <p:cNvSpPr>
            <a:spLocks noGrp="1"/>
          </p:cNvSpPr>
          <p:nvPr>
            <p:ph type="title"/>
          </p:nvPr>
        </p:nvSpPr>
        <p:spPr>
          <a:xfrm>
            <a:off x="1245072" y="1289765"/>
            <a:ext cx="3651101" cy="4270963"/>
          </a:xfrm>
        </p:spPr>
        <p:txBody>
          <a:bodyPr anchor="ctr">
            <a:normAutofit/>
          </a:bodyPr>
          <a:lstStyle/>
          <a:p>
            <a:pPr algn="ctr"/>
            <a:r>
              <a:rPr lang="en-US" sz="4000" dirty="0">
                <a:solidFill>
                  <a:schemeClr val="bg1"/>
                </a:solidFill>
              </a:rPr>
              <a:t>Contents (Arduino Uno) -</a:t>
            </a:r>
          </a:p>
        </p:txBody>
      </p:sp>
      <p:sp>
        <p:nvSpPr>
          <p:cNvPr id="4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4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29CB2209-5E88-2C4E-8F9C-38D399EC8E95}"/>
              </a:ext>
            </a:extLst>
          </p:cNvPr>
          <p:cNvSpPr>
            <a:spLocks noGrp="1"/>
          </p:cNvSpPr>
          <p:nvPr>
            <p:ph idx="1"/>
          </p:nvPr>
        </p:nvSpPr>
        <p:spPr>
          <a:xfrm>
            <a:off x="6397039" y="381935"/>
            <a:ext cx="4685916" cy="5974415"/>
          </a:xfrm>
        </p:spPr>
        <p:txBody>
          <a:bodyPr anchor="ctr">
            <a:normAutofit/>
          </a:bodyPr>
          <a:lstStyle/>
          <a:p>
            <a:r>
              <a:rPr lang="en-US" sz="2000" dirty="0"/>
              <a:t>Block Diagram</a:t>
            </a:r>
          </a:p>
          <a:p>
            <a:r>
              <a:rPr lang="en-US" sz="2000" dirty="0"/>
              <a:t>Hardware and Software used</a:t>
            </a:r>
          </a:p>
          <a:p>
            <a:r>
              <a:rPr lang="en-US" sz="2000" dirty="0"/>
              <a:t>Introduction of Arduino Uno</a:t>
            </a:r>
          </a:p>
          <a:p>
            <a:r>
              <a:rPr lang="en-US" sz="2000" dirty="0"/>
              <a:t>Introduction of Bluetooth module</a:t>
            </a:r>
          </a:p>
          <a:p>
            <a:r>
              <a:rPr lang="en-US" sz="2000" dirty="0"/>
              <a:t>Interfacing and connection of Bluetooth module with Arduino Uno</a:t>
            </a:r>
          </a:p>
          <a:p>
            <a:r>
              <a:rPr lang="en-US" sz="2000" dirty="0"/>
              <a:t>Output</a:t>
            </a:r>
          </a:p>
          <a:p>
            <a:r>
              <a:rPr lang="en-US" sz="2000" dirty="0"/>
              <a:t>Hardware circuit</a:t>
            </a:r>
          </a:p>
        </p:txBody>
      </p:sp>
      <p:sp>
        <p:nvSpPr>
          <p:cNvPr id="5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53" name="Straight Connector 5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734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EC1161-E1E0-8647-8326-E2315265A2E7}"/>
              </a:ext>
            </a:extLst>
          </p:cNvPr>
          <p:cNvSpPr>
            <a:spLocks noGrp="1"/>
          </p:cNvSpPr>
          <p:nvPr>
            <p:ph type="title"/>
          </p:nvPr>
        </p:nvSpPr>
        <p:spPr>
          <a:xfrm>
            <a:off x="803775" y="1106007"/>
            <a:ext cx="10550025" cy="1182927"/>
          </a:xfrm>
        </p:spPr>
        <p:txBody>
          <a:bodyPr anchor="b">
            <a:normAutofit/>
          </a:bodyPr>
          <a:lstStyle/>
          <a:p>
            <a:r>
              <a:rPr lang="en-US" sz="4000" dirty="0"/>
              <a:t>Connection of Bluetooth modules -</a:t>
            </a:r>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139EE89F-D681-C244-B573-0ACFFE10016D}"/>
              </a:ext>
            </a:extLst>
          </p:cNvPr>
          <p:cNvSpPr>
            <a:spLocks noGrp="1"/>
          </p:cNvSpPr>
          <p:nvPr>
            <p:ph idx="1"/>
          </p:nvPr>
        </p:nvSpPr>
        <p:spPr>
          <a:xfrm>
            <a:off x="803775" y="2598947"/>
            <a:ext cx="10550025" cy="3677348"/>
          </a:xfrm>
        </p:spPr>
        <p:txBody>
          <a:bodyPr anchor="t">
            <a:normAutofit/>
          </a:bodyPr>
          <a:lstStyle/>
          <a:p>
            <a:r>
              <a:rPr lang="en-CA" sz="2000" dirty="0"/>
              <a:t>Set the second module to be the slave device (the default setting).</a:t>
            </a:r>
          </a:p>
          <a:p>
            <a:r>
              <a:rPr lang="en-CA" sz="2000" dirty="0"/>
              <a:t>Set the main module to manual start mode using “AT+IMME1”.</a:t>
            </a:r>
          </a:p>
          <a:p>
            <a:r>
              <a:rPr lang="en-CA" sz="2000" dirty="0"/>
              <a:t>Then set the main module to be the master device with “AT+ROLE1”.</a:t>
            </a:r>
          </a:p>
          <a:p>
            <a:r>
              <a:rPr lang="en-CA" sz="2000" dirty="0"/>
              <a:t>Then use “AT+CON” to connect. Of course you need to know the address of the second module which can be found using “AT+DISC?”.</a:t>
            </a:r>
          </a:p>
          <a:p>
            <a:r>
              <a:rPr lang="en-CA" sz="2000" dirty="0"/>
              <a:t>Now we have the address of the second HM-10 we can connect using the address or the list index. You would need to change the address to suit the modules you are using.</a:t>
            </a:r>
          </a:p>
          <a:p>
            <a:r>
              <a:rPr lang="en-CA" sz="2000" dirty="0"/>
              <a:t>If the connection is successful we get “OK+CONNA” and the LEDs on the HM-10s stop flashing and become steady on.</a:t>
            </a: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48006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5293F-6720-E34A-BFED-E331BEA38B5D}"/>
              </a:ext>
            </a:extLst>
          </p:cNvPr>
          <p:cNvSpPr>
            <a:spLocks noGrp="1"/>
          </p:cNvSpPr>
          <p:nvPr>
            <p:ph type="title"/>
          </p:nvPr>
        </p:nvSpPr>
        <p:spPr/>
        <p:txBody>
          <a:bodyPr>
            <a:normAutofit/>
          </a:bodyPr>
          <a:lstStyle/>
          <a:p>
            <a:r>
              <a:rPr lang="en-US" sz="4000" dirty="0"/>
              <a:t>References -</a:t>
            </a:r>
          </a:p>
        </p:txBody>
      </p:sp>
      <p:sp>
        <p:nvSpPr>
          <p:cNvPr id="3" name="Content Placeholder 2">
            <a:extLst>
              <a:ext uri="{FF2B5EF4-FFF2-40B4-BE49-F238E27FC236}">
                <a16:creationId xmlns:a16="http://schemas.microsoft.com/office/drawing/2014/main" id="{F9B91238-59F5-5148-A083-56CD0E398617}"/>
              </a:ext>
            </a:extLst>
          </p:cNvPr>
          <p:cNvSpPr>
            <a:spLocks noGrp="1"/>
          </p:cNvSpPr>
          <p:nvPr>
            <p:ph idx="1"/>
          </p:nvPr>
        </p:nvSpPr>
        <p:spPr/>
        <p:txBody>
          <a:bodyPr>
            <a:normAutofit/>
          </a:bodyPr>
          <a:lstStyle/>
          <a:p>
            <a:r>
              <a:rPr lang="en-US" sz="2000" dirty="0"/>
              <a:t>Arduino Uno. (2018, February 28). Retrieved from </a:t>
            </a:r>
            <a:r>
              <a:rPr lang="en-US" sz="2000" dirty="0">
                <a:hlinkClick r:id="rId3"/>
              </a:rPr>
              <a:t>https://components101.com/microcontrollers/arduino-uno</a:t>
            </a:r>
            <a:endParaRPr lang="en-US" sz="2000" dirty="0"/>
          </a:p>
          <a:p>
            <a:r>
              <a:rPr lang="en-US" sz="2000" dirty="0"/>
              <a:t>HM-10 Bluetooth Module (2018, September 25). Retrieved from </a:t>
            </a:r>
            <a:r>
              <a:rPr lang="en-US" sz="2000" dirty="0">
                <a:hlinkClick r:id="rId4"/>
              </a:rPr>
              <a:t>https://components101.com/wireless/hm-10-bluetooth-module</a:t>
            </a:r>
            <a:endParaRPr lang="en-US" sz="2000" dirty="0"/>
          </a:p>
          <a:p>
            <a:r>
              <a:rPr lang="en-US" sz="2000" dirty="0"/>
              <a:t>Pandit, A. (2019, June 10). How to use HM-10 BLE Module with Arduino to control an LED using Android app. Retrieved from </a:t>
            </a:r>
            <a:r>
              <a:rPr lang="en-US" sz="2000" dirty="0">
                <a:hlinkClick r:id="rId5"/>
              </a:rPr>
              <a:t>https://circuitdigest.com/microcontroller-projects/how-to-use-arduino-and-hm-10-ble-module-to-control-led-with-android-app</a:t>
            </a:r>
            <a:endParaRPr lang="en-US" sz="2000" dirty="0"/>
          </a:p>
          <a:p>
            <a:r>
              <a:rPr lang="en-US" sz="2000" dirty="0"/>
              <a:t>HM-10 Bluetooth 4 BLE Modules. (2017, January 5). Retrieved from </a:t>
            </a:r>
            <a:r>
              <a:rPr lang="en-US" sz="2000" dirty="0">
                <a:hlinkClick r:id="rId6"/>
              </a:rPr>
              <a:t>http://www.martyncurrey.com/hm-10-bluetooth-4ble-modules/#:~:text=The%20HM%2D10%20is%20Bluetooth,over%20the%20serial%20UART%20connection</a:t>
            </a:r>
            <a:endParaRPr lang="en-US" sz="2000" dirty="0"/>
          </a:p>
          <a:p>
            <a:r>
              <a:rPr lang="en-US" sz="2000" dirty="0" err="1"/>
              <a:t>Beaglebone</a:t>
            </a:r>
            <a:r>
              <a:rPr lang="en-US" sz="2000" dirty="0"/>
              <a:t> Black. (2018, July 9). Retrieved from </a:t>
            </a:r>
            <a:r>
              <a:rPr lang="en-US" sz="2000" dirty="0">
                <a:hlinkClick r:id="rId7"/>
              </a:rPr>
              <a:t>https://components101.com/microcontrollers/beaglebone-black-pinout-datasheet</a:t>
            </a:r>
            <a:endParaRPr lang="en-US" sz="2000" dirty="0"/>
          </a:p>
          <a:p>
            <a:endParaRPr lang="en-US" sz="2000" dirty="0"/>
          </a:p>
          <a:p>
            <a:endParaRPr lang="en-US" sz="2000" dirty="0"/>
          </a:p>
        </p:txBody>
      </p:sp>
    </p:spTree>
    <p:extLst>
      <p:ext uri="{BB962C8B-B14F-4D97-AF65-F5344CB8AC3E}">
        <p14:creationId xmlns:p14="http://schemas.microsoft.com/office/powerpoint/2010/main" val="1858673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C46DAC9-3424-6548-91A3-12B7749F33D0}"/>
              </a:ext>
            </a:extLst>
          </p:cNvPr>
          <p:cNvSpPr>
            <a:spLocks noGrp="1"/>
          </p:cNvSpPr>
          <p:nvPr>
            <p:ph type="title"/>
          </p:nvPr>
        </p:nvSpPr>
        <p:spPr>
          <a:xfrm>
            <a:off x="1245072" y="1289765"/>
            <a:ext cx="3651101" cy="4270963"/>
          </a:xfrm>
        </p:spPr>
        <p:txBody>
          <a:bodyPr anchor="ctr">
            <a:normAutofit/>
          </a:bodyPr>
          <a:lstStyle/>
          <a:p>
            <a:pPr algn="ctr"/>
            <a:r>
              <a:rPr lang="en-US" sz="4000" dirty="0">
                <a:solidFill>
                  <a:schemeClr val="bg1"/>
                </a:solidFill>
              </a:rPr>
              <a:t>Contents (</a:t>
            </a:r>
            <a:r>
              <a:rPr lang="en-US" sz="4000" dirty="0" err="1">
                <a:solidFill>
                  <a:schemeClr val="bg1"/>
                </a:solidFill>
              </a:rPr>
              <a:t>Beaglebone</a:t>
            </a:r>
            <a:r>
              <a:rPr lang="en-US" sz="4000" dirty="0">
                <a:solidFill>
                  <a:schemeClr val="bg1"/>
                </a:solidFill>
              </a:rPr>
              <a:t> Black) -</a:t>
            </a:r>
          </a:p>
        </p:txBody>
      </p:sp>
      <p:sp>
        <p:nvSpPr>
          <p:cNvPr id="5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5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4F7295A-5AEA-1F42-AEA9-AF456F6127B8}"/>
              </a:ext>
            </a:extLst>
          </p:cNvPr>
          <p:cNvSpPr>
            <a:spLocks noGrp="1"/>
          </p:cNvSpPr>
          <p:nvPr>
            <p:ph idx="1"/>
          </p:nvPr>
        </p:nvSpPr>
        <p:spPr>
          <a:xfrm>
            <a:off x="6397039" y="381935"/>
            <a:ext cx="4685916" cy="5974415"/>
          </a:xfrm>
        </p:spPr>
        <p:txBody>
          <a:bodyPr anchor="ctr">
            <a:normAutofit/>
          </a:bodyPr>
          <a:lstStyle/>
          <a:p>
            <a:r>
              <a:rPr lang="en-US" sz="2000" dirty="0"/>
              <a:t>Introduction of </a:t>
            </a:r>
            <a:r>
              <a:rPr lang="en-US" sz="2000" dirty="0" err="1"/>
              <a:t>Beaglebone</a:t>
            </a:r>
            <a:r>
              <a:rPr lang="en-US" sz="2000" dirty="0"/>
              <a:t> Black</a:t>
            </a:r>
          </a:p>
          <a:p>
            <a:r>
              <a:rPr lang="en-US" sz="2000" dirty="0"/>
              <a:t>Interfacing and connection of Bluetooth module with </a:t>
            </a:r>
            <a:r>
              <a:rPr lang="en-US" sz="2000" dirty="0" err="1"/>
              <a:t>Beaglebone</a:t>
            </a:r>
            <a:r>
              <a:rPr lang="en-US" sz="2000" dirty="0"/>
              <a:t> Black</a:t>
            </a:r>
          </a:p>
          <a:p>
            <a:r>
              <a:rPr lang="en-US" sz="2000" dirty="0"/>
              <a:t>How to use PSFTP?</a:t>
            </a:r>
          </a:p>
          <a:p>
            <a:r>
              <a:rPr lang="en-US" sz="2000" dirty="0"/>
              <a:t>Coding in Putty</a:t>
            </a:r>
          </a:p>
          <a:p>
            <a:r>
              <a:rPr lang="en-US" sz="2000" dirty="0"/>
              <a:t>Output</a:t>
            </a:r>
          </a:p>
          <a:p>
            <a:r>
              <a:rPr lang="en-US" sz="2000" dirty="0"/>
              <a:t>Hardware circuit</a:t>
            </a:r>
          </a:p>
          <a:p>
            <a:r>
              <a:rPr lang="en-US" sz="2000" dirty="0"/>
              <a:t>Combined output</a:t>
            </a:r>
          </a:p>
          <a:p>
            <a:r>
              <a:rPr lang="en-US" sz="2000" dirty="0"/>
              <a:t>Connection of Bluetooth modules</a:t>
            </a:r>
          </a:p>
          <a:p>
            <a:r>
              <a:rPr lang="en-US" sz="2000" dirty="0"/>
              <a:t>References</a:t>
            </a:r>
          </a:p>
          <a:p>
            <a:pPr marL="0" indent="0">
              <a:buNone/>
            </a:pPr>
            <a:endParaRPr lang="en-US" sz="2000" dirty="0"/>
          </a:p>
          <a:p>
            <a:endParaRPr lang="en-US" sz="2000" dirty="0"/>
          </a:p>
          <a:p>
            <a:endParaRPr lang="en-US" sz="2000" dirty="0"/>
          </a:p>
        </p:txBody>
      </p:sp>
      <p:sp>
        <p:nvSpPr>
          <p:cNvPr id="5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57" name="Straight Connector 5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27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79B3-C336-46C9-8B38-33537544E732}"/>
              </a:ext>
            </a:extLst>
          </p:cNvPr>
          <p:cNvSpPr>
            <a:spLocks noGrp="1"/>
          </p:cNvSpPr>
          <p:nvPr>
            <p:ph type="title"/>
          </p:nvPr>
        </p:nvSpPr>
        <p:spPr>
          <a:xfrm>
            <a:off x="866954" y="140281"/>
            <a:ext cx="11036778" cy="1564338"/>
          </a:xfrm>
        </p:spPr>
        <p:txBody>
          <a:bodyPr>
            <a:normAutofit/>
          </a:bodyPr>
          <a:lstStyle/>
          <a:p>
            <a:pPr algn="ctr"/>
            <a:r>
              <a:rPr lang="en-US" sz="4000" dirty="0">
                <a:cs typeface="Calibri Light"/>
              </a:rPr>
              <a:t>CAR OVER SPEED DETECTION SYSTEM</a:t>
            </a:r>
            <a:endParaRPr lang="en-US" sz="4000" dirty="0">
              <a:cs typeface="Times New Roman"/>
            </a:endParaRPr>
          </a:p>
        </p:txBody>
      </p:sp>
      <p:pic>
        <p:nvPicPr>
          <p:cNvPr id="5" name="Picture 5" descr="Diagram&#10;&#10;Description automatically generated">
            <a:extLst>
              <a:ext uri="{FF2B5EF4-FFF2-40B4-BE49-F238E27FC236}">
                <a16:creationId xmlns:a16="http://schemas.microsoft.com/office/drawing/2014/main" id="{6DA776CE-3497-4FFF-B61A-0EB74CB4EA7A}"/>
              </a:ext>
            </a:extLst>
          </p:cNvPr>
          <p:cNvPicPr>
            <a:picLocks noChangeAspect="1"/>
          </p:cNvPicPr>
          <p:nvPr/>
        </p:nvPicPr>
        <p:blipFill rotWithShape="1">
          <a:blip r:embed="rId2"/>
          <a:srcRect l="1982" r="5525" b="-3"/>
          <a:stretch/>
        </p:blipFill>
        <p:spPr>
          <a:xfrm>
            <a:off x="162464" y="1759723"/>
            <a:ext cx="4840149" cy="4549812"/>
          </a:xfrm>
          <a:prstGeom prst="rect">
            <a:avLst/>
          </a:prstGeom>
        </p:spPr>
      </p:pic>
      <p:pic>
        <p:nvPicPr>
          <p:cNvPr id="4" name="Picture 4" descr="Diagram&#10;&#10;Description automatically generated">
            <a:extLst>
              <a:ext uri="{FF2B5EF4-FFF2-40B4-BE49-F238E27FC236}">
                <a16:creationId xmlns:a16="http://schemas.microsoft.com/office/drawing/2014/main" id="{0EA0D76C-5F6B-4A90-9DDD-F984686C4622}"/>
              </a:ext>
            </a:extLst>
          </p:cNvPr>
          <p:cNvPicPr>
            <a:picLocks noChangeAspect="1"/>
          </p:cNvPicPr>
          <p:nvPr/>
        </p:nvPicPr>
        <p:blipFill rotWithShape="1">
          <a:blip r:embed="rId3"/>
          <a:srcRect r="1511" b="2"/>
          <a:stretch/>
        </p:blipFill>
        <p:spPr>
          <a:xfrm>
            <a:off x="5188940" y="1946628"/>
            <a:ext cx="7003461" cy="4362907"/>
          </a:xfrm>
          <a:prstGeom prst="rect">
            <a:avLst/>
          </a:prstGeom>
        </p:spPr>
      </p:pic>
    </p:spTree>
    <p:extLst>
      <p:ext uri="{BB962C8B-B14F-4D97-AF65-F5344CB8AC3E}">
        <p14:creationId xmlns:p14="http://schemas.microsoft.com/office/powerpoint/2010/main" val="20355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D99F-10A3-2F4C-931E-32326A2D61EB}"/>
              </a:ext>
            </a:extLst>
          </p:cNvPr>
          <p:cNvSpPr>
            <a:spLocks noGrp="1"/>
          </p:cNvSpPr>
          <p:nvPr>
            <p:ph type="title"/>
          </p:nvPr>
        </p:nvSpPr>
        <p:spPr/>
        <p:txBody>
          <a:bodyPr>
            <a:normAutofit/>
          </a:bodyPr>
          <a:lstStyle/>
          <a:p>
            <a:r>
              <a:rPr lang="en-US" sz="4000" dirty="0"/>
              <a:t>Hardware and Software used -</a:t>
            </a:r>
          </a:p>
        </p:txBody>
      </p:sp>
      <p:sp>
        <p:nvSpPr>
          <p:cNvPr id="3" name="Content Placeholder 2">
            <a:extLst>
              <a:ext uri="{FF2B5EF4-FFF2-40B4-BE49-F238E27FC236}">
                <a16:creationId xmlns:a16="http://schemas.microsoft.com/office/drawing/2014/main" id="{060B90F3-AB24-FF47-85DF-F7C91BE8D6BD}"/>
              </a:ext>
            </a:extLst>
          </p:cNvPr>
          <p:cNvSpPr>
            <a:spLocks noGrp="1"/>
          </p:cNvSpPr>
          <p:nvPr>
            <p:ph idx="1"/>
          </p:nvPr>
        </p:nvSpPr>
        <p:spPr/>
        <p:txBody>
          <a:bodyPr>
            <a:normAutofit/>
          </a:bodyPr>
          <a:lstStyle/>
          <a:p>
            <a:r>
              <a:rPr lang="en-US" sz="2000" dirty="0"/>
              <a:t>Arduino Uno</a:t>
            </a:r>
          </a:p>
          <a:p>
            <a:r>
              <a:rPr lang="en-US" sz="2000" dirty="0" err="1"/>
              <a:t>Beaglebone</a:t>
            </a:r>
            <a:r>
              <a:rPr lang="en-US" sz="2000" dirty="0"/>
              <a:t> Black</a:t>
            </a:r>
          </a:p>
          <a:p>
            <a:r>
              <a:rPr lang="en-US" sz="2000" dirty="0"/>
              <a:t>Connecting wires</a:t>
            </a:r>
          </a:p>
          <a:p>
            <a:r>
              <a:rPr lang="en-US" sz="2000" dirty="0"/>
              <a:t>Battery</a:t>
            </a:r>
          </a:p>
          <a:p>
            <a:r>
              <a:rPr lang="en-US" sz="2000" dirty="0"/>
              <a:t>Putty</a:t>
            </a:r>
          </a:p>
          <a:p>
            <a:r>
              <a:rPr lang="en-US" sz="2000" dirty="0"/>
              <a:t>PSFTP</a:t>
            </a:r>
          </a:p>
          <a:p>
            <a:r>
              <a:rPr lang="en-US" sz="2000" dirty="0"/>
              <a:t>Arduino IDE</a:t>
            </a:r>
          </a:p>
          <a:p>
            <a:r>
              <a:rPr lang="en-US" sz="2000" dirty="0"/>
              <a:t>GCC Compiler</a:t>
            </a:r>
          </a:p>
        </p:txBody>
      </p:sp>
    </p:spTree>
    <p:extLst>
      <p:ext uri="{BB962C8B-B14F-4D97-AF65-F5344CB8AC3E}">
        <p14:creationId xmlns:p14="http://schemas.microsoft.com/office/powerpoint/2010/main" val="301889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C7925-A4D8-4B58-86A7-AD0D5B62E902}"/>
              </a:ext>
            </a:extLst>
          </p:cNvPr>
          <p:cNvSpPr>
            <a:spLocks noGrp="1"/>
          </p:cNvSpPr>
          <p:nvPr>
            <p:ph type="title"/>
          </p:nvPr>
        </p:nvSpPr>
        <p:spPr>
          <a:xfrm>
            <a:off x="646103" y="381935"/>
            <a:ext cx="5908006" cy="2344840"/>
          </a:xfrm>
        </p:spPr>
        <p:txBody>
          <a:bodyPr vert="horz" lIns="91440" tIns="45720" rIns="91440" bIns="45720" rtlCol="0" anchor="b">
            <a:normAutofit/>
          </a:bodyPr>
          <a:lstStyle/>
          <a:p>
            <a:r>
              <a:rPr lang="en-US" sz="4000" kern="1200" dirty="0">
                <a:solidFill>
                  <a:schemeClr val="tx1"/>
                </a:solidFill>
                <a:latin typeface="+mj-lt"/>
                <a:ea typeface="+mj-ea"/>
                <a:cs typeface="+mj-cs"/>
              </a:rPr>
              <a:t>Introduction of Arduino Uno -</a:t>
            </a:r>
            <a:br>
              <a:rPr lang="en-US" sz="4000" kern="1200" dirty="0">
                <a:solidFill>
                  <a:schemeClr val="tx1"/>
                </a:solidFill>
                <a:latin typeface="+mj-lt"/>
                <a:ea typeface="+mj-ea"/>
                <a:cs typeface="+mj-cs"/>
              </a:rPr>
            </a:br>
            <a:br>
              <a:rPr lang="en-US" sz="4000" kern="1200" dirty="0">
                <a:solidFill>
                  <a:schemeClr val="tx1"/>
                </a:solidFill>
                <a:latin typeface="+mj-lt"/>
                <a:ea typeface="+mj-ea"/>
                <a:cs typeface="+mj-cs"/>
              </a:rPr>
            </a:br>
            <a:endParaRPr lang="en-US" sz="4000" kern="1200" dirty="0">
              <a:solidFill>
                <a:schemeClr val="tx1"/>
              </a:solidFill>
              <a:latin typeface="+mj-lt"/>
              <a:ea typeface="+mj-ea"/>
              <a:cs typeface="+mj-cs"/>
            </a:endParaRPr>
          </a:p>
        </p:txBody>
      </p:sp>
      <p:sp>
        <p:nvSpPr>
          <p:cNvPr id="60"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62"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64"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1" name="TextBox 10">
            <a:extLst>
              <a:ext uri="{FF2B5EF4-FFF2-40B4-BE49-F238E27FC236}">
                <a16:creationId xmlns:a16="http://schemas.microsoft.com/office/drawing/2014/main" id="{AA885AF8-B168-4E60-97E0-900C7AC214E0}"/>
              </a:ext>
            </a:extLst>
          </p:cNvPr>
          <p:cNvSpPr txBox="1"/>
          <p:nvPr/>
        </p:nvSpPr>
        <p:spPr>
          <a:xfrm>
            <a:off x="646103" y="1643605"/>
            <a:ext cx="5908007" cy="5214395"/>
          </a:xfrm>
          <a:prstGeom prst="rect">
            <a:avLst/>
          </a:prstGeom>
        </p:spPr>
        <p:txBody>
          <a:bodyPr vert="horz" lIns="91440" tIns="45720" rIns="91440" bIns="45720" rtlCol="0" anchor="t">
            <a:noAutofit/>
          </a:bodyPr>
          <a:lstStyle/>
          <a:p>
            <a:pPr marL="342900" marR="0" lvl="0" indent="-228600">
              <a:lnSpc>
                <a:spcPct val="90000"/>
              </a:lnSpc>
              <a:spcBef>
                <a:spcPts val="1000"/>
              </a:spcBef>
              <a:buClr>
                <a:schemeClr val="accent1"/>
              </a:buClr>
              <a:buSzPct val="80000"/>
              <a:buFont typeface="Arial" panose="020B0604020202020204" pitchFamily="34" charset="0"/>
              <a:buChar char="•"/>
            </a:pPr>
            <a:r>
              <a:rPr lang="en-US" sz="2000" dirty="0">
                <a:effectLst/>
              </a:rPr>
              <a:t>Arduino Uno is An open-source microcontroller platform based on </a:t>
            </a:r>
            <a:r>
              <a:rPr lang="en-US" sz="2000" dirty="0" err="1">
                <a:effectLst/>
              </a:rPr>
              <a:t>Atmega</a:t>
            </a:r>
            <a:r>
              <a:rPr lang="en-US" sz="2000" dirty="0">
                <a:effectLst/>
              </a:rPr>
              <a:t> 328.</a:t>
            </a:r>
          </a:p>
          <a:p>
            <a:pPr marL="342900" marR="0" lvl="0" indent="-228600">
              <a:lnSpc>
                <a:spcPct val="90000"/>
              </a:lnSpc>
              <a:spcBef>
                <a:spcPts val="1000"/>
              </a:spcBef>
              <a:buClr>
                <a:schemeClr val="accent1"/>
              </a:buClr>
              <a:buSzPct val="80000"/>
              <a:buFont typeface="Arial" panose="020B0604020202020204" pitchFamily="34" charset="0"/>
              <a:buChar char="•"/>
            </a:pPr>
            <a:r>
              <a:rPr lang="en-US" sz="2000" dirty="0">
                <a:effectLst/>
              </a:rPr>
              <a:t>It requires 6V-12V input power. When the power is less than 6V, it becomes unstable and when the power is more than 12V, it causes heating issues and chances of damaging the board are high.</a:t>
            </a:r>
          </a:p>
          <a:p>
            <a:pPr marL="342900" marR="0" lvl="0" indent="-228600">
              <a:lnSpc>
                <a:spcPct val="90000"/>
              </a:lnSpc>
              <a:spcBef>
                <a:spcPts val="1000"/>
              </a:spcBef>
              <a:buClr>
                <a:schemeClr val="accent1"/>
              </a:buClr>
              <a:buSzPct val="80000"/>
              <a:buFont typeface="Arial" panose="020B0604020202020204" pitchFamily="34" charset="0"/>
              <a:buChar char="•"/>
            </a:pPr>
            <a:r>
              <a:rPr lang="en-US" sz="2000" dirty="0">
                <a:effectLst/>
              </a:rPr>
              <a:t>There are 6 pins for power source.</a:t>
            </a:r>
          </a:p>
          <a:p>
            <a:pPr marL="342900" marR="0" lvl="0" indent="-228600">
              <a:lnSpc>
                <a:spcPct val="90000"/>
              </a:lnSpc>
              <a:spcBef>
                <a:spcPts val="1000"/>
              </a:spcBef>
              <a:buClr>
                <a:schemeClr val="accent1"/>
              </a:buClr>
              <a:buSzPct val="80000"/>
              <a:buFont typeface="Arial" panose="020B0604020202020204" pitchFamily="34" charset="0"/>
              <a:buChar char="•"/>
            </a:pPr>
            <a:r>
              <a:rPr lang="en-US" sz="2000" dirty="0">
                <a:effectLst/>
              </a:rPr>
              <a:t>There are 6 analog pins (A0-A5).</a:t>
            </a:r>
          </a:p>
          <a:p>
            <a:pPr marL="342900" marR="0" lvl="0" indent="-228600">
              <a:lnSpc>
                <a:spcPct val="90000"/>
              </a:lnSpc>
              <a:spcBef>
                <a:spcPts val="1000"/>
              </a:spcBef>
              <a:buClr>
                <a:schemeClr val="accent1"/>
              </a:buClr>
              <a:buSzPct val="80000"/>
              <a:buFont typeface="Arial" panose="020B0604020202020204" pitchFamily="34" charset="0"/>
              <a:buChar char="•"/>
            </a:pPr>
            <a:r>
              <a:rPr lang="en-US" sz="2000" dirty="0">
                <a:effectLst/>
              </a:rPr>
              <a:t>There are 14 input and output pins, out of which 6 pins are </a:t>
            </a:r>
            <a:r>
              <a:rPr lang="en-US" sz="2000" dirty="0"/>
              <a:t>u</a:t>
            </a:r>
            <a:r>
              <a:rPr lang="en-US" sz="2000" dirty="0">
                <a:effectLst/>
              </a:rPr>
              <a:t>sed to provide a PWD output.</a:t>
            </a:r>
          </a:p>
          <a:p>
            <a:pPr marL="342900" marR="0" lvl="0" indent="-228600">
              <a:lnSpc>
                <a:spcPct val="90000"/>
              </a:lnSpc>
              <a:spcBef>
                <a:spcPts val="1000"/>
              </a:spcBef>
              <a:buClr>
                <a:schemeClr val="accent1"/>
              </a:buClr>
              <a:buSzPct val="80000"/>
              <a:buFont typeface="Arial" panose="020B0604020202020204" pitchFamily="34" charset="0"/>
              <a:buChar char="•"/>
            </a:pPr>
            <a:r>
              <a:rPr lang="en-US" sz="2000" dirty="0">
                <a:effectLst/>
              </a:rPr>
              <a:t>2 dedicated pins are for I2C protocol.</a:t>
            </a:r>
          </a:p>
          <a:p>
            <a:pPr marL="342900" marR="0" lvl="0" indent="-228600">
              <a:lnSpc>
                <a:spcPct val="90000"/>
              </a:lnSpc>
              <a:spcBef>
                <a:spcPts val="1000"/>
              </a:spcBef>
              <a:buClr>
                <a:schemeClr val="accent1"/>
              </a:buClr>
              <a:buSzPct val="80000"/>
              <a:buFont typeface="Arial" panose="020B0604020202020204" pitchFamily="34" charset="0"/>
              <a:buChar char="•"/>
            </a:pPr>
            <a:r>
              <a:rPr lang="en-US" sz="2000" dirty="0">
                <a:effectLst/>
              </a:rPr>
              <a:t>DC power jack and USB port </a:t>
            </a:r>
            <a:r>
              <a:rPr lang="en-US" sz="2000" dirty="0"/>
              <a:t>are</a:t>
            </a:r>
            <a:r>
              <a:rPr lang="en-US" sz="2000" dirty="0">
                <a:effectLst/>
              </a:rPr>
              <a:t> also present on the board.</a:t>
            </a:r>
          </a:p>
          <a:p>
            <a:pPr indent="-228600">
              <a:lnSpc>
                <a:spcPct val="90000"/>
              </a:lnSpc>
              <a:spcBef>
                <a:spcPts val="1000"/>
              </a:spcBef>
              <a:buClr>
                <a:schemeClr val="accent1"/>
              </a:buClr>
              <a:buSzPct val="80000"/>
              <a:buFont typeface="Arial" panose="020B0604020202020204" pitchFamily="34" charset="0"/>
              <a:buChar char="•"/>
            </a:pPr>
            <a:endParaRPr lang="en-US" sz="2000" dirty="0"/>
          </a:p>
        </p:txBody>
      </p:sp>
      <p:pic>
        <p:nvPicPr>
          <p:cNvPr id="42" name="Content Placeholder 41" descr="Diagram&#10;&#10;Description automatically generated">
            <a:extLst>
              <a:ext uri="{FF2B5EF4-FFF2-40B4-BE49-F238E27FC236}">
                <a16:creationId xmlns:a16="http://schemas.microsoft.com/office/drawing/2014/main" id="{1102C82D-FB41-4A31-BBE7-129D732B2A5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532" r="12717" b="-1"/>
          <a:stretch/>
        </p:blipFill>
        <p:spPr>
          <a:xfrm>
            <a:off x="7200212" y="1974970"/>
            <a:ext cx="4009703" cy="4009695"/>
          </a:xfrm>
          <a:prstGeom prst="rect">
            <a:avLst/>
          </a:prstGeom>
        </p:spPr>
      </p:pic>
      <p:cxnSp>
        <p:nvCxnSpPr>
          <p:cNvPr id="66" name="Straight Connector 6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068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BA571-4CE7-9E4A-9C69-ECFBD9E5DBDE}"/>
              </a:ext>
            </a:extLst>
          </p:cNvPr>
          <p:cNvSpPr>
            <a:spLocks noGrp="1"/>
          </p:cNvSpPr>
          <p:nvPr>
            <p:ph type="title"/>
          </p:nvPr>
        </p:nvSpPr>
        <p:spPr>
          <a:xfrm>
            <a:off x="838200" y="806471"/>
            <a:ext cx="6155988" cy="1231852"/>
          </a:xfrm>
        </p:spPr>
        <p:txBody>
          <a:bodyPr anchor="b">
            <a:noAutofit/>
          </a:bodyPr>
          <a:lstStyle/>
          <a:p>
            <a:r>
              <a:rPr lang="en-US" sz="4000" dirty="0"/>
              <a:t>Introduction of Bluetooth Module -</a:t>
            </a:r>
          </a:p>
        </p:txBody>
      </p:sp>
      <p:cxnSp>
        <p:nvCxnSpPr>
          <p:cNvPr id="73" name="Straight Connector 7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E37202-E411-DB4D-B0D7-0028A3E1B5A4}"/>
              </a:ext>
            </a:extLst>
          </p:cNvPr>
          <p:cNvSpPr>
            <a:spLocks noGrp="1"/>
          </p:cNvSpPr>
          <p:nvPr>
            <p:ph idx="1"/>
          </p:nvPr>
        </p:nvSpPr>
        <p:spPr>
          <a:xfrm>
            <a:off x="803776" y="2189928"/>
            <a:ext cx="6190412" cy="3983861"/>
          </a:xfrm>
        </p:spPr>
        <p:txBody>
          <a:bodyPr anchor="t">
            <a:noAutofit/>
          </a:bodyPr>
          <a:lstStyle/>
          <a:p>
            <a:r>
              <a:rPr lang="en-US" sz="2000" dirty="0"/>
              <a:t>The Bluetooth module that we are using in our project is HM-10.</a:t>
            </a:r>
          </a:p>
          <a:p>
            <a:r>
              <a:rPr lang="en-US" sz="2000" dirty="0"/>
              <a:t>HM-10 is Bluetooth 4.0 module.</a:t>
            </a:r>
          </a:p>
          <a:p>
            <a:r>
              <a:rPr lang="en-US" sz="2000" dirty="0"/>
              <a:t>It has a BLE chip (Bluetooth low energy consumption).</a:t>
            </a:r>
          </a:p>
          <a:p>
            <a:r>
              <a:rPr lang="en-US" sz="2000" dirty="0"/>
              <a:t>UART Serial Interface.</a:t>
            </a:r>
          </a:p>
          <a:p>
            <a:r>
              <a:rPr lang="en-US" sz="2000" dirty="0"/>
              <a:t>12 GPIO pins.</a:t>
            </a:r>
          </a:p>
          <a:p>
            <a:r>
              <a:rPr lang="en-US" sz="2000" dirty="0"/>
              <a:t>It can work in long range (approximately 100 meters).</a:t>
            </a:r>
          </a:p>
          <a:p>
            <a:r>
              <a:rPr lang="en-US" sz="2000" dirty="0"/>
              <a:t>Operating voltage: 2 to 6 V.</a:t>
            </a:r>
          </a:p>
          <a:p>
            <a:r>
              <a:rPr lang="en-US" sz="2000" dirty="0"/>
              <a:t>Operating temperature: -40 to 85</a:t>
            </a:r>
            <a:r>
              <a:rPr lang="en-CA" sz="2000" dirty="0"/>
              <a:t>°C</a:t>
            </a:r>
            <a:endParaRPr lang="en-US" sz="2000" dirty="0"/>
          </a:p>
          <a:p>
            <a:endParaRPr lang="en-US" sz="2000" dirty="0"/>
          </a:p>
        </p:txBody>
      </p:sp>
      <p:pic>
        <p:nvPicPr>
          <p:cNvPr id="1026" name="Picture 2">
            <a:extLst>
              <a:ext uri="{FF2B5EF4-FFF2-40B4-BE49-F238E27FC236}">
                <a16:creationId xmlns:a16="http://schemas.microsoft.com/office/drawing/2014/main" id="{279D6907-130E-7D4B-A840-D8CF583933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81206" y="1336390"/>
            <a:ext cx="3531297" cy="4837394"/>
          </a:xfrm>
          <a:prstGeom prst="rect">
            <a:avLst/>
          </a:prstGeom>
          <a:noFill/>
          <a:extLst>
            <a:ext uri="{909E8E84-426E-40DD-AFC4-6F175D3DCCD1}">
              <a14:hiddenFill xmlns:a14="http://schemas.microsoft.com/office/drawing/2010/main">
                <a:solidFill>
                  <a:srgbClr val="FFFFFF"/>
                </a:solidFill>
              </a14:hiddenFill>
            </a:ext>
          </a:extLst>
        </p:spPr>
      </p:pic>
      <p:sp>
        <p:nvSpPr>
          <p:cNvPr id="7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7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511983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35B96-849A-3846-ACC0-E938537C9BE0}"/>
              </a:ext>
            </a:extLst>
          </p:cNvPr>
          <p:cNvSpPr>
            <a:spLocks noGrp="1"/>
          </p:cNvSpPr>
          <p:nvPr>
            <p:ph type="title"/>
          </p:nvPr>
        </p:nvSpPr>
        <p:spPr>
          <a:xfrm>
            <a:off x="6412091" y="501651"/>
            <a:ext cx="4395340" cy="1716255"/>
          </a:xfrm>
        </p:spPr>
        <p:txBody>
          <a:bodyPr anchor="b">
            <a:normAutofit/>
          </a:bodyPr>
          <a:lstStyle/>
          <a:p>
            <a:r>
              <a:rPr lang="en-US" sz="4000" dirty="0"/>
              <a:t>Interfacing and connections -</a:t>
            </a:r>
          </a:p>
        </p:txBody>
      </p:sp>
      <p:sp>
        <p:nvSpPr>
          <p:cNvPr id="47" name="Rectangle 4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5E6D4A-AC16-9943-95A1-45E6127B9847}"/>
              </a:ext>
            </a:extLst>
          </p:cNvPr>
          <p:cNvPicPr>
            <a:picLocks noChangeAspect="1"/>
          </p:cNvPicPr>
          <p:nvPr/>
        </p:nvPicPr>
        <p:blipFill>
          <a:blip r:embed="rId2"/>
          <a:stretch>
            <a:fillRect/>
          </a:stretch>
        </p:blipFill>
        <p:spPr>
          <a:xfrm>
            <a:off x="279143" y="857350"/>
            <a:ext cx="5221625" cy="5143300"/>
          </a:xfrm>
          <a:prstGeom prst="rect">
            <a:avLst/>
          </a:prstGeom>
        </p:spPr>
      </p:pic>
      <p:sp>
        <p:nvSpPr>
          <p:cNvPr id="3" name="Content Placeholder 2">
            <a:extLst>
              <a:ext uri="{FF2B5EF4-FFF2-40B4-BE49-F238E27FC236}">
                <a16:creationId xmlns:a16="http://schemas.microsoft.com/office/drawing/2014/main" id="{269D9989-403D-3C47-8595-234F1BD5097A}"/>
              </a:ext>
            </a:extLst>
          </p:cNvPr>
          <p:cNvSpPr>
            <a:spLocks noGrp="1"/>
          </p:cNvSpPr>
          <p:nvPr>
            <p:ph idx="1"/>
          </p:nvPr>
        </p:nvSpPr>
        <p:spPr>
          <a:xfrm>
            <a:off x="6392583" y="2645922"/>
            <a:ext cx="4434721" cy="3710427"/>
          </a:xfrm>
        </p:spPr>
        <p:txBody>
          <a:bodyPr anchor="t">
            <a:normAutofit/>
          </a:bodyPr>
          <a:lstStyle/>
          <a:p>
            <a:pPr marL="285750" indent="-285750">
              <a:buFont typeface="Arial" panose="020B0604020202020204" pitchFamily="34" charset="0"/>
              <a:buChar char="•"/>
            </a:pPr>
            <a:r>
              <a:rPr lang="en-US" sz="2000" dirty="0"/>
              <a:t>VCC is connected to +5V power supply.</a:t>
            </a:r>
          </a:p>
          <a:p>
            <a:pPr marL="285750" indent="-285750">
              <a:buFont typeface="Arial" panose="020B0604020202020204" pitchFamily="34" charset="0"/>
              <a:buChar char="•"/>
            </a:pPr>
            <a:r>
              <a:rPr lang="en-US" sz="2000" dirty="0"/>
              <a:t>GND is connected to the ground.</a:t>
            </a:r>
          </a:p>
          <a:p>
            <a:pPr marL="285750" indent="-285750">
              <a:buFont typeface="Arial" panose="020B0604020202020204" pitchFamily="34" charset="0"/>
              <a:buChar char="•"/>
            </a:pPr>
            <a:r>
              <a:rPr lang="en-US" sz="2000" dirty="0"/>
              <a:t>Tx pin is connected to D10 (Rx) pin of the Arduino Uno.</a:t>
            </a:r>
          </a:p>
          <a:p>
            <a:pPr marL="285750" indent="-285750">
              <a:buFont typeface="Arial" panose="020B0604020202020204" pitchFamily="34" charset="0"/>
              <a:buChar char="•"/>
            </a:pPr>
            <a:r>
              <a:rPr lang="en-US" sz="2000" dirty="0"/>
              <a:t>Rx pin is connected to D11 (Tx) pin of the Arduino Uno.</a:t>
            </a:r>
          </a:p>
        </p:txBody>
      </p:sp>
      <p:cxnSp>
        <p:nvCxnSpPr>
          <p:cNvPr id="49" name="Straight Connector 4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20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86B76-BED6-3944-9E95-0AC7C4BB870B}"/>
              </a:ext>
            </a:extLst>
          </p:cNvPr>
          <p:cNvSpPr>
            <a:spLocks noGrp="1"/>
          </p:cNvSpPr>
          <p:nvPr>
            <p:ph type="title"/>
          </p:nvPr>
        </p:nvSpPr>
        <p:spPr/>
        <p:txBody>
          <a:bodyPr>
            <a:normAutofit/>
          </a:bodyPr>
          <a:lstStyle/>
          <a:p>
            <a:r>
              <a:rPr lang="en-US" sz="4000" dirty="0"/>
              <a:t>Output - </a:t>
            </a:r>
          </a:p>
        </p:txBody>
      </p:sp>
      <p:pic>
        <p:nvPicPr>
          <p:cNvPr id="4" name="Content Placeholder 3">
            <a:extLst>
              <a:ext uri="{FF2B5EF4-FFF2-40B4-BE49-F238E27FC236}">
                <a16:creationId xmlns:a16="http://schemas.microsoft.com/office/drawing/2014/main" id="{9A750641-27F6-5846-96E3-FAFCFCC75569}"/>
              </a:ext>
            </a:extLst>
          </p:cNvPr>
          <p:cNvPicPr>
            <a:picLocks noGrp="1" noChangeAspect="1"/>
          </p:cNvPicPr>
          <p:nvPr>
            <p:ph idx="1"/>
          </p:nvPr>
        </p:nvPicPr>
        <p:blipFill>
          <a:blip r:embed="rId2"/>
          <a:stretch>
            <a:fillRect/>
          </a:stretch>
        </p:blipFill>
        <p:spPr>
          <a:xfrm>
            <a:off x="2592705" y="1825625"/>
            <a:ext cx="7006589" cy="4351338"/>
          </a:xfrm>
          <a:prstGeom prst="rect">
            <a:avLst/>
          </a:prstGeom>
        </p:spPr>
      </p:pic>
    </p:spTree>
    <p:extLst>
      <p:ext uri="{BB962C8B-B14F-4D97-AF65-F5344CB8AC3E}">
        <p14:creationId xmlns:p14="http://schemas.microsoft.com/office/powerpoint/2010/main" val="1106428435"/>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1060</Words>
  <Application>Microsoft Macintosh PowerPoint</Application>
  <PresentationFormat>Widescreen</PresentationFormat>
  <Paragraphs>113</Paragraphs>
  <Slides>21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Univers</vt:lpstr>
      <vt:lpstr>Wingdings</vt:lpstr>
      <vt:lpstr>GradientVTI</vt:lpstr>
      <vt:lpstr>Interfacing of Bluetooth Module with Arduino Uno and Beaglebone Black</vt:lpstr>
      <vt:lpstr>Contents (Arduino Uno) -</vt:lpstr>
      <vt:lpstr>Contents (Beaglebone Black) -</vt:lpstr>
      <vt:lpstr>CAR OVER SPEED DETECTION SYSTEM</vt:lpstr>
      <vt:lpstr>Hardware and Software used -</vt:lpstr>
      <vt:lpstr>Introduction of Arduino Uno -  </vt:lpstr>
      <vt:lpstr>Introduction of Bluetooth Module -</vt:lpstr>
      <vt:lpstr>Interfacing and connections -</vt:lpstr>
      <vt:lpstr>Output - </vt:lpstr>
      <vt:lpstr>Hardware circuit -</vt:lpstr>
      <vt:lpstr>Introduction of Beaglebone Black -</vt:lpstr>
      <vt:lpstr>Interfacing and connections -</vt:lpstr>
      <vt:lpstr>HOW TO USE PSFTP?</vt:lpstr>
      <vt:lpstr>CONT..</vt:lpstr>
      <vt:lpstr>Coding in Putty -</vt:lpstr>
      <vt:lpstr>Coding in Putty (Contd…) -</vt:lpstr>
      <vt:lpstr>Output -</vt:lpstr>
      <vt:lpstr>Hardware circuit -</vt:lpstr>
      <vt:lpstr>Combined Output -</vt:lpstr>
      <vt:lpstr>Connection of Bluetooth modules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Interfacing of Bluetooth Module with Arduino Uno and Beaglebone Black</dc:title>
  <dc:creator>Varundeep Singh Sethi</dc:creator>
  <cp:lastModifiedBy>Varundeep Singh Sethi</cp:lastModifiedBy>
  <cp:revision>3</cp:revision>
  <dcterms:created xsi:type="dcterms:W3CDTF">2020-12-06T14:57:59Z</dcterms:created>
  <dcterms:modified xsi:type="dcterms:W3CDTF">2020-12-07T15:42:40Z</dcterms:modified>
</cp:coreProperties>
</file>